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7727" r:id="rId1"/>
  </p:sldMasterIdLst>
  <p:notesMasterIdLst>
    <p:notesMasterId r:id="rId30"/>
  </p:notesMasterIdLst>
  <p:handoutMasterIdLst>
    <p:handoutMasterId r:id="rId31"/>
  </p:handoutMasterIdLst>
  <p:sldIdLst>
    <p:sldId id="1767" r:id="rId2"/>
    <p:sldId id="1825" r:id="rId3"/>
    <p:sldId id="1826" r:id="rId4"/>
    <p:sldId id="1838" r:id="rId5"/>
    <p:sldId id="1842" r:id="rId6"/>
    <p:sldId id="1847" r:id="rId7"/>
    <p:sldId id="1835" r:id="rId8"/>
    <p:sldId id="1839" r:id="rId9"/>
    <p:sldId id="1837" r:id="rId10"/>
    <p:sldId id="1852" r:id="rId11"/>
    <p:sldId id="1833" r:id="rId12"/>
    <p:sldId id="1860" r:id="rId13"/>
    <p:sldId id="1843" r:id="rId14"/>
    <p:sldId id="1859" r:id="rId15"/>
    <p:sldId id="1841" r:id="rId16"/>
    <p:sldId id="1866" r:id="rId17"/>
    <p:sldId id="1867" r:id="rId18"/>
    <p:sldId id="1856" r:id="rId19"/>
    <p:sldId id="1863" r:id="rId20"/>
    <p:sldId id="1828" r:id="rId21"/>
    <p:sldId id="1864" r:id="rId22"/>
    <p:sldId id="1829" r:id="rId23"/>
    <p:sldId id="1844" r:id="rId24"/>
    <p:sldId id="1846" r:id="rId25"/>
    <p:sldId id="1857" r:id="rId26"/>
    <p:sldId id="1848" r:id="rId27"/>
    <p:sldId id="1849" r:id="rId28"/>
    <p:sldId id="1850" r:id="rId29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0E1"/>
    <a:srgbClr val="F9FCD4"/>
    <a:srgbClr val="461DF3"/>
    <a:srgbClr val="FFFF66"/>
    <a:srgbClr val="BB0BF9"/>
    <a:srgbClr val="F7DEDE"/>
    <a:srgbClr val="F0B195"/>
    <a:srgbClr val="9A3FB7"/>
    <a:srgbClr val="FFF0DD"/>
    <a:srgbClr val="F3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/>
    <p:restoredTop sz="91677" autoAdjust="0"/>
  </p:normalViewPr>
  <p:slideViewPr>
    <p:cSldViewPr>
      <p:cViewPr varScale="1">
        <p:scale>
          <a:sx n="105" d="100"/>
          <a:sy n="105" d="100"/>
        </p:scale>
        <p:origin x="79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3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736" y="64"/>
      </p:cViewPr>
      <p:guideLst>
        <p:guide orient="horz" pos="3156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15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6495F-6063-4993-A734-166D669CB266}" type="datetimeFigureOut">
              <a:rPr kumimoji="1" lang="ja-JP" altLang="en-US" smtClean="0"/>
              <a:t>2021/10/12</a:t>
            </a:fld>
            <a:endParaRPr kumimoji="1" lang="ja-JP" altLang="en-US"/>
          </a:p>
        </p:txBody>
      </p:sp>
      <p:sp>
        <p:nvSpPr>
          <p:cNvPr id="1116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17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EFFF0-29BD-4FE4-AA32-41D1110306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565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108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19BD1A12-2631-480B-92AF-9772FFE5DA35}" type="datetimeFigureOut">
              <a:rPr lang="ja-JP" altLang="en-US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109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ja-JP" altLang="en-US" noProof="0"/>
          </a:p>
        </p:txBody>
      </p:sp>
      <p:sp>
        <p:nvSpPr>
          <p:cNvPr id="1110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111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112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A368404A-DFED-4CE5-A190-376C6EF2A35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8530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125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126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73112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226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227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241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242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251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252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269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270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280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281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298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299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310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311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0693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331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332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34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34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35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35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531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135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136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466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36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36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78453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37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37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2969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38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38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39718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39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39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39718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40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40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5073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41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41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5073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42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42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43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43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44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44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145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146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155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156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165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166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175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176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186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187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201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202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1216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1217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404A-DFED-4CE5-A190-376C6EF2A357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99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B5BB1E-7A81-417E-ABD9-A14988A30050}" type="datetimeFigureOut">
              <a:rPr lang="ja-JP" altLang="en-US" smtClean="0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37C75-20A5-45C5-91CD-933B98889A43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286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FE2AB0-8D3F-417C-AD81-67B6B7D50D30}" type="datetimeFigureOut">
              <a:rPr lang="ja-JP" altLang="en-US" smtClean="0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82144-3AC1-468E-8EC3-3046FBD73AFD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628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CFB70-FE0B-44DE-A649-14CBF3C6F33F}" type="datetimeFigureOut">
              <a:rPr lang="ja-JP" altLang="en-US" smtClean="0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A98E0-FE76-40C7-8282-F822EEDDD694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45486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タイトル、テキスト、クリップ アー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タイトル 1"/>
          <p:cNvSpPr>
            <a:spLocks noGrp="1"/>
          </p:cNvSpPr>
          <p:nvPr>
            <p:ph type="title"/>
          </p:nvPr>
        </p:nvSpPr>
        <p:spPr>
          <a:xfrm>
            <a:off x="914405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1101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914401" y="1981200"/>
            <a:ext cx="5080000" cy="41148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102" name="クリップアート プレースホルダ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ja-JP" altLang="en-US" noProof="0"/>
          </a:p>
        </p:txBody>
      </p:sp>
      <p:sp>
        <p:nvSpPr>
          <p:cNvPr id="1103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04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kumimoji="0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05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kumimoji="0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5D2C14B-C0DA-40C4-ADB3-47E97C3F69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574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6723DD-1ED2-449D-A27E-D4E51F488EBA}" type="datetimeFigureOut">
              <a:rPr lang="ja-JP" altLang="en-US" smtClean="0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EECBF-BF66-4B8C-A3D3-5A1421427D68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103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0AF311-DDAE-4143-9FD2-A22153B36F27}" type="datetimeFigureOut">
              <a:rPr lang="ja-JP" altLang="en-US" smtClean="0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09150-0D4F-4AD6-B2CC-C82777906043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793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A95EF-BFC7-4019-A931-65D770B5F2EA}" type="datetimeFigureOut">
              <a:rPr lang="ja-JP" altLang="en-US" smtClean="0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9B485-598E-400E-B088-85667FDB33A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515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708403-1D4D-4050-8756-8E8BF4D4E5B7}" type="datetimeFigureOut">
              <a:rPr lang="ja-JP" altLang="en-US" smtClean="0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6590E-DAE4-404B-A295-CD1F41D3A419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0665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28F65C-0E2E-4362-8E26-37D876872779}" type="datetimeFigureOut">
              <a:rPr lang="ja-JP" altLang="en-US" smtClean="0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08F9B-6C43-485E-A1C6-8C0946DA7EDE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6866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0940D2-278B-4586-9E19-2BC822423187}" type="datetimeFigureOut">
              <a:rPr lang="ja-JP" altLang="en-US" smtClean="0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C51F9-8CFB-4212-A512-5B18F8E4CE6D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4292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FE2AB0-8D3F-417C-AD81-67B6B7D50D30}" type="datetimeFigureOut">
              <a:rPr lang="ja-JP" altLang="en-US" smtClean="0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82144-3AC1-468E-8EC3-3046FBD73AFD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00327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DB2D5A-3524-4687-AD11-A28AB254F9A1}" type="datetimeFigureOut">
              <a:rPr lang="ja-JP" altLang="en-US" smtClean="0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50907-C80D-47DE-B23B-613C4C0C0F5A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351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FE2AB0-8D3F-417C-AD81-67B6B7D50D30}" type="datetimeFigureOut">
              <a:rPr lang="ja-JP" altLang="en-US" smtClean="0"/>
              <a:pPr>
                <a:defRPr/>
              </a:pPr>
              <a:t>2021/10/12</a:t>
            </a:fld>
            <a:endParaRPr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182144-3AC1-468E-8EC3-3046FBD73AFD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9903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728" r:id="rId1"/>
    <p:sldLayoutId id="2147497729" r:id="rId2"/>
    <p:sldLayoutId id="2147497730" r:id="rId3"/>
    <p:sldLayoutId id="2147497731" r:id="rId4"/>
    <p:sldLayoutId id="2147497732" r:id="rId5"/>
    <p:sldLayoutId id="2147497733" r:id="rId6"/>
    <p:sldLayoutId id="2147497734" r:id="rId7"/>
    <p:sldLayoutId id="2147497735" r:id="rId8"/>
    <p:sldLayoutId id="2147497736" r:id="rId9"/>
    <p:sldLayoutId id="2147497737" r:id="rId10"/>
    <p:sldLayoutId id="2147497738" r:id="rId11"/>
    <p:sldLayoutId id="2147497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7.m4a"/><Relationship Id="rId7" Type="http://schemas.openxmlformats.org/officeDocument/2006/relationships/image" Target="../media/image4.png"/><Relationship Id="rId2" Type="http://schemas.microsoft.com/office/2007/relationships/media" Target="../media/media17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タイトル 1"/>
          <p:cNvSpPr>
            <a:spLocks noGrp="1"/>
          </p:cNvSpPr>
          <p:nvPr>
            <p:ph type="title"/>
          </p:nvPr>
        </p:nvSpPr>
        <p:spPr>
          <a:xfrm>
            <a:off x="0" y="23428"/>
            <a:ext cx="6816080" cy="7056784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sz="54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4000" b="1" dirty="0">
              <a:solidFill>
                <a:srgbClr val="7030A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20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80" y="4806759"/>
            <a:ext cx="5392698" cy="2167653"/>
          </a:xfrm>
          <a:prstGeom prst="rect">
            <a:avLst/>
          </a:prstGeom>
        </p:spPr>
      </p:pic>
      <p:sp>
        <p:nvSpPr>
          <p:cNvPr id="1121" name="タイトル 1"/>
          <p:cNvSpPr txBox="1"/>
          <p:nvPr/>
        </p:nvSpPr>
        <p:spPr>
          <a:xfrm>
            <a:off x="7001041" y="78107"/>
            <a:ext cx="4968552" cy="936074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</a:pPr>
            <a:r>
              <a:rPr lang="ja-JP" altLang="en-US" sz="2400" dirty="0">
                <a:solidFill>
                  <a:srgbClr val="9A3FB7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新しい生活の中で近隣住民による</a:t>
            </a:r>
            <a:endParaRPr lang="en-US" altLang="ja-JP" sz="24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 fontAlgn="auto">
              <a:lnSpc>
                <a:spcPct val="100000"/>
              </a:lnSpc>
              <a:spcAft>
                <a:spcPts val="0"/>
              </a:spcAft>
            </a:pPr>
            <a:r>
              <a:rPr lang="ja-JP" altLang="en-US" sz="2400" dirty="0">
                <a:solidFill>
                  <a:srgbClr val="9A3FB7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訪問型介護予防等を推進する事業</a:t>
            </a:r>
          </a:p>
        </p:txBody>
      </p:sp>
      <p:pic>
        <p:nvPicPr>
          <p:cNvPr id="1122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4" y="17240"/>
            <a:ext cx="4113702" cy="1057809"/>
          </a:xfrm>
          <a:prstGeom prst="rect">
            <a:avLst/>
          </a:prstGeom>
        </p:spPr>
      </p:pic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2845F5F2-6F5B-49A3-9719-203C1A1B3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"/>
    </mc:Choice>
    <mc:Fallback xmlns="">
      <p:transition spd="slow" advTm="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コンテンツ プレースホルダー 2"/>
          <p:cNvSpPr txBox="1"/>
          <p:nvPr/>
        </p:nvSpPr>
        <p:spPr>
          <a:xfrm>
            <a:off x="259361" y="1887016"/>
            <a:ext cx="11811825" cy="451210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000"/>
              </a:lnSpc>
              <a:spcAft>
                <a:spcPts val="0"/>
              </a:spcAft>
              <a:buNone/>
            </a:pPr>
            <a:r>
              <a:rPr lang="ja-JP" altLang="en-US" sz="3600" b="1" dirty="0">
                <a:solidFill>
                  <a:srgbClr val="FF0000"/>
                </a:solidFill>
                <a:latin typeface="メイリオ"/>
                <a:ea typeface="メイリオ"/>
              </a:rPr>
              <a:t>「解決策より思い・気持ちをわかってほしい」</a:t>
            </a:r>
          </a:p>
          <a:p>
            <a:pPr marL="0" indent="0">
              <a:lnSpc>
                <a:spcPts val="5000"/>
              </a:lnSpc>
              <a:spcAft>
                <a:spcPts val="0"/>
              </a:spcAft>
              <a:buNone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相手から困った状況や思いを聞いたので、何とか早く困りごとを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5000"/>
              </a:lnSpc>
              <a:spcAft>
                <a:spcPts val="0"/>
              </a:spcAft>
              <a:buNone/>
            </a:pPr>
            <a:r>
              <a:rPr lang="ja-JP" altLang="en-US" dirty="0">
                <a:latin typeface="メイリオ"/>
                <a:ea typeface="メイリオ"/>
              </a:rPr>
              <a:t>　</a:t>
            </a:r>
            <a:r>
              <a:rPr lang="ja-JP" altLang="en-US" sz="2800" dirty="0">
                <a:latin typeface="メイリオ"/>
                <a:ea typeface="メイリオ"/>
              </a:rPr>
              <a:t>減らせたら、無くせたらと考えて、</a:t>
            </a:r>
            <a:r>
              <a:rPr lang="ja-JP" altLang="en-US" sz="2800" b="1" dirty="0">
                <a:solidFill>
                  <a:srgbClr val="FF0000"/>
                </a:solidFill>
                <a:latin typeface="メイリオ"/>
                <a:ea typeface="メイリオ"/>
              </a:rPr>
              <a:t>解決策を提案しがち</a:t>
            </a:r>
            <a:r>
              <a:rPr lang="ja-JP" altLang="en-US" sz="2800" dirty="0">
                <a:latin typeface="メイリオ"/>
                <a:ea typeface="メイリオ"/>
              </a:rPr>
              <a:t>です。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2800" dirty="0">
                <a:latin typeface="メイリオ"/>
                <a:ea typeface="メイリオ"/>
              </a:rPr>
              <a:t>　　しかし、話し手は、</a:t>
            </a:r>
            <a:r>
              <a:rPr lang="ja-JP" altLang="en-US" sz="2800" u="sng" dirty="0">
                <a:latin typeface="メイリオ"/>
                <a:ea typeface="メイリオ"/>
              </a:rPr>
              <a:t>実は</a:t>
            </a:r>
            <a:r>
              <a:rPr lang="ja-JP" altLang="en-US" sz="2800" b="1" u="sng" dirty="0">
                <a:solidFill>
                  <a:srgbClr val="461DF3"/>
                </a:solidFill>
                <a:latin typeface="メイリオ"/>
                <a:ea typeface="メイリオ"/>
              </a:rPr>
              <a:t>解決策より</a:t>
            </a:r>
            <a:r>
              <a:rPr lang="ja-JP" altLang="en-US" sz="2800" u="sng" dirty="0">
                <a:latin typeface="メイリオ"/>
                <a:ea typeface="メイリオ"/>
              </a:rPr>
              <a:t>、自分の困る、苦しい状況や</a:t>
            </a:r>
            <a:endParaRPr lang="en-US" altLang="ja-JP" sz="2800" u="sng">
              <a:latin typeface="メイリオ"/>
              <a:ea typeface="メイリオ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dirty="0">
                <a:latin typeface="メイリオ"/>
                <a:ea typeface="メイリオ"/>
              </a:rPr>
              <a:t>　</a:t>
            </a:r>
            <a:r>
              <a:rPr lang="ja-JP" altLang="en-US" sz="2800" u="sng" dirty="0">
                <a:latin typeface="メイリオ"/>
                <a:ea typeface="メイリオ"/>
              </a:rPr>
              <a:t>思い・気持ちを</a:t>
            </a:r>
            <a:r>
              <a:rPr lang="ja-JP" altLang="en-US" sz="2800" b="1" u="sng" dirty="0">
                <a:solidFill>
                  <a:srgbClr val="1600FF"/>
                </a:solidFill>
                <a:latin typeface="メイリオ"/>
                <a:ea typeface="メイリオ"/>
              </a:rPr>
              <a:t>わかって欲しい、聴いて欲しい</a:t>
            </a:r>
            <a:r>
              <a:rPr lang="ja-JP" altLang="en-US" sz="2800" dirty="0">
                <a:latin typeface="メイリオ"/>
                <a:ea typeface="メイリオ"/>
              </a:rPr>
              <a:t>と考えている人が多</a:t>
            </a:r>
            <a:endParaRPr lang="en-US" altLang="ja-JP" sz="2800" dirty="0">
              <a:latin typeface="メイリオ"/>
              <a:ea typeface="メイリオ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</a:t>
            </a:r>
            <a:r>
              <a:rPr lang="ja-JP" altLang="en-US" sz="2800">
                <a:latin typeface="メイリオ"/>
                <a:ea typeface="メイリオ"/>
              </a:rPr>
              <a:t>いです。</a:t>
            </a:r>
            <a:r>
              <a:rPr lang="ja-JP" altLang="en-US">
                <a:latin typeface="メイリオ"/>
                <a:ea typeface="メイリオ"/>
              </a:rPr>
              <a:t>　</a:t>
            </a:r>
          </a:p>
        </p:txBody>
      </p:sp>
      <p:sp>
        <p:nvSpPr>
          <p:cNvPr id="1220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221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222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23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1E35333-1C31-4B99-806D-85B05776E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8"/>
    </mc:Choice>
    <mc:Fallback xmlns="">
      <p:transition spd="slow" advTm="47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230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231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32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233" name="コンテンツ プレースホルダー 2"/>
          <p:cNvSpPr txBox="1"/>
          <p:nvPr/>
        </p:nvSpPr>
        <p:spPr>
          <a:xfrm>
            <a:off x="834629" y="1806057"/>
            <a:ext cx="10794728" cy="64155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 sz="3600" b="1">
                <a:solidFill>
                  <a:srgbClr val="FF0000"/>
                </a:solidFill>
                <a:latin typeface="メイリオ"/>
                <a:ea typeface="メイリオ"/>
              </a:rPr>
              <a:t>例③（あと一歩編）</a:t>
            </a:r>
            <a:r>
              <a:rPr lang="ja-JP" altLang="en-US" sz="3600">
                <a:latin typeface="メイリオ"/>
                <a:ea typeface="メイリオ"/>
              </a:rPr>
              <a:t>　　　　　　　　　　　　　　　</a:t>
            </a:r>
            <a:endParaRPr lang="ja-JP" sz="3600">
              <a:latin typeface="Calibri"/>
              <a:ea typeface="メイリオ"/>
              <a:cs typeface="Calibri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sz="3600"/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34" name="図形 286"/>
          <p:cNvSpPr/>
          <p:nvPr/>
        </p:nvSpPr>
        <p:spPr>
          <a:xfrm>
            <a:off x="1518431" y="3586060"/>
            <a:ext cx="2857338" cy="1383284"/>
          </a:xfrm>
          <a:prstGeom prst="wedgeEllipseCallout">
            <a:avLst>
              <a:gd name="adj1" fmla="val -22189"/>
              <a:gd name="adj2" fmla="val 88947"/>
            </a:avLst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メイリオ"/>
                <a:ea typeface="メイリオ"/>
              </a:rPr>
              <a:t>足が弱ってきたわ</a:t>
            </a:r>
            <a:endParaRPr lang="ja-JP" altLang="en-US" sz="2800" dirty="0"/>
          </a:p>
        </p:txBody>
      </p:sp>
      <p:sp>
        <p:nvSpPr>
          <p:cNvPr id="1235" name="図形 287"/>
          <p:cNvSpPr/>
          <p:nvPr/>
        </p:nvSpPr>
        <p:spPr>
          <a:xfrm>
            <a:off x="4368172" y="3034761"/>
            <a:ext cx="5903659" cy="2922739"/>
          </a:xfrm>
          <a:prstGeom prst="wedgeEllipseCallout">
            <a:avLst>
              <a:gd name="adj1" fmla="val 47172"/>
              <a:gd name="adj2" fmla="val 50363"/>
            </a:avLst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anchor="ctr"/>
          <a:lstStyle/>
          <a:p>
            <a:pPr>
              <a:defRPr lang="ja-JP" altLang="en-US"/>
            </a:pPr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 lang="ja-JP" altLang="en-US"/>
            </a:pPr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 lang="ja-JP" altLang="en-US"/>
            </a:pPr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 lang="ja-JP" altLang="en-US"/>
            </a:pPr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 lang="ja-JP" altLang="en-US"/>
            </a:pPr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 lang="ja-JP" altLang="en-US"/>
            </a:pPr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私も足が弱った気がして体操しとるよ。</a:t>
            </a:r>
          </a:p>
          <a:p>
            <a:pPr>
              <a:defRPr lang="ja-JP" altLang="en-US"/>
            </a:pPr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体操したら、動きが良くなったわ。体操が良いから体操しない。</a:t>
            </a:r>
          </a:p>
          <a:p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ja-JP" altLang="en-US" sz="2800" dirty="0"/>
          </a:p>
        </p:txBody>
      </p:sp>
      <p:sp>
        <p:nvSpPr>
          <p:cNvPr id="1236" name="テキスト 309"/>
          <p:cNvSpPr txBox="1"/>
          <p:nvPr/>
        </p:nvSpPr>
        <p:spPr>
          <a:xfrm>
            <a:off x="1884187" y="2568827"/>
            <a:ext cx="7330878" cy="645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ja-JP" altLang="en-US"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「押し付けない」</a:t>
            </a:r>
            <a:endParaRPr lang="ja-JP" altLang="en-US" sz="3600"/>
          </a:p>
        </p:txBody>
      </p:sp>
      <p:pic>
        <p:nvPicPr>
          <p:cNvPr id="1237" name="図 316"/>
          <p:cNvPicPr>
            <a:picLocks noChangeAspect="1"/>
          </p:cNvPicPr>
          <p:nvPr/>
        </p:nvPicPr>
        <p:blipFill>
          <a:blip r:embed="rId8"/>
          <a:srcRect b="22943"/>
          <a:stretch>
            <a:fillRect/>
          </a:stretch>
        </p:blipFill>
        <p:spPr>
          <a:xfrm>
            <a:off x="391465" y="4725000"/>
            <a:ext cx="2032535" cy="1800225"/>
          </a:xfrm>
          <a:prstGeom prst="rect">
            <a:avLst/>
          </a:prstGeom>
        </p:spPr>
      </p:pic>
      <p:pic>
        <p:nvPicPr>
          <p:cNvPr id="1238" name="図 317"/>
          <p:cNvPicPr>
            <a:picLocks noChangeAspect="1"/>
          </p:cNvPicPr>
          <p:nvPr/>
        </p:nvPicPr>
        <p:blipFill>
          <a:blip r:embed="rId9"/>
          <a:srcRect l="34599" r="11676" b="57178"/>
          <a:stretch>
            <a:fillRect/>
          </a:stretch>
        </p:blipFill>
        <p:spPr>
          <a:xfrm>
            <a:off x="9840000" y="4654443"/>
            <a:ext cx="1849146" cy="1800225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E78B288-6CE5-47E5-BE08-E1B792A340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7"/>
    </mc:Choice>
    <mc:Fallback xmlns="">
      <p:transition spd="slow" advTm="17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36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コンテンツ プレースホルダー 2"/>
          <p:cNvSpPr txBox="1"/>
          <p:nvPr/>
        </p:nvSpPr>
        <p:spPr>
          <a:xfrm>
            <a:off x="190088" y="1767025"/>
            <a:ext cx="11811825" cy="37154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000"/>
              </a:lnSpc>
              <a:spcAft>
                <a:spcPts val="0"/>
              </a:spcAft>
              <a:buNone/>
            </a:pPr>
            <a:r>
              <a:rPr lang="ja-JP" altLang="en-US" sz="3600" b="1" dirty="0">
                <a:solidFill>
                  <a:srgbClr val="FF0000"/>
                </a:solidFill>
                <a:latin typeface="メイリオ"/>
                <a:ea typeface="メイリオ"/>
              </a:rPr>
              <a:t>「正しい解決策でも相手が望んでいるでしょうか</a:t>
            </a:r>
            <a:r>
              <a:rPr lang="en-US" altLang="ja-JP" sz="3600" b="1" dirty="0">
                <a:solidFill>
                  <a:srgbClr val="FF0000"/>
                </a:solidFill>
                <a:latin typeface="メイリオ"/>
                <a:ea typeface="メイリオ"/>
              </a:rPr>
              <a:t>?</a:t>
            </a:r>
            <a:r>
              <a:rPr lang="ja-JP" altLang="en-US" sz="3600" b="1" dirty="0">
                <a:solidFill>
                  <a:srgbClr val="FF0000"/>
                </a:solidFill>
                <a:latin typeface="メイリオ"/>
                <a:ea typeface="メイリオ"/>
              </a:rPr>
              <a:t>」</a:t>
            </a:r>
            <a:endParaRPr lang="en-US" altLang="ja-JP" sz="3600" b="1" dirty="0">
              <a:solidFill>
                <a:srgbClr val="FF0000"/>
              </a:solidFill>
              <a:latin typeface="メイリオ"/>
              <a:ea typeface="メイリオ"/>
            </a:endParaRPr>
          </a:p>
          <a:p>
            <a:pPr marL="0" indent="0">
              <a:lnSpc>
                <a:spcPts val="5000"/>
              </a:lnSpc>
              <a:spcAft>
                <a:spcPts val="0"/>
              </a:spcAft>
              <a:buNone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解決策としてこれは良いと思うこと、自分も実感していて間違い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無い・正しい解決策、相手に良かれと思ってのことですが、相手は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望んでいるでしょうか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?  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altLang="ja-JP" sz="2800" dirty="0">
                <a:latin typeface="メイリオ"/>
                <a:ea typeface="メイリオ"/>
              </a:rPr>
              <a:t>　　</a:t>
            </a:r>
            <a:r>
              <a:rPr lang="ja-JP" altLang="en-US" sz="2800" b="1">
                <a:solidFill>
                  <a:srgbClr val="461DF3"/>
                </a:solidFill>
                <a:latin typeface="メイリオ"/>
                <a:ea typeface="メイリオ"/>
              </a:rPr>
              <a:t>相手がどうしたいか</a:t>
            </a:r>
            <a:r>
              <a:rPr lang="ja-JP" altLang="en-US" sz="2800">
                <a:latin typeface="メイリオ"/>
                <a:ea typeface="メイリオ"/>
              </a:rPr>
              <a:t>等を聴く</a:t>
            </a:r>
            <a:r>
              <a:rPr lang="ja-JP" altLang="en-US">
                <a:latin typeface="メイリオ"/>
                <a:ea typeface="メイリオ"/>
              </a:rPr>
              <a:t>ことが大事です。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45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246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247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48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3BA1B52-1420-45A0-A9C4-ABC123FCD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8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8"/>
    </mc:Choice>
    <mc:Fallback xmlns="">
      <p:transition spd="slow" advTm="2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図 319"/>
          <p:cNvPicPr>
            <a:picLocks noChangeAspect="1"/>
          </p:cNvPicPr>
          <p:nvPr/>
        </p:nvPicPr>
        <p:blipFill>
          <a:blip r:embed="rId6"/>
          <a:srcRect b="22943"/>
          <a:stretch>
            <a:fillRect/>
          </a:stretch>
        </p:blipFill>
        <p:spPr>
          <a:xfrm>
            <a:off x="391465" y="4725000"/>
            <a:ext cx="2032535" cy="1800225"/>
          </a:xfrm>
          <a:prstGeom prst="rect">
            <a:avLst/>
          </a:prstGeom>
        </p:spPr>
      </p:pic>
      <p:sp>
        <p:nvSpPr>
          <p:cNvPr id="1255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256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257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58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259" name="コンテンツ プレースホルダー 2"/>
          <p:cNvSpPr txBox="1"/>
          <p:nvPr/>
        </p:nvSpPr>
        <p:spPr>
          <a:xfrm>
            <a:off x="230685" y="1558210"/>
            <a:ext cx="11670353" cy="6328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 sz="3600" dirty="0">
                <a:solidFill>
                  <a:srgbClr val="1600FF"/>
                </a:solidFill>
                <a:latin typeface="メイリオ"/>
                <a:ea typeface="メイリオ"/>
              </a:rPr>
              <a:t>　</a:t>
            </a:r>
            <a:r>
              <a:rPr lang="ja-JP" altLang="en-US" sz="3600" b="1">
                <a:solidFill>
                  <a:srgbClr val="1600FF"/>
                </a:solidFill>
                <a:latin typeface="メイリオ"/>
                <a:ea typeface="メイリオ"/>
              </a:rPr>
              <a:t>例①（傾聴意識編）</a:t>
            </a:r>
            <a:endParaRPr lang="ja-JP" altLang="en-US" sz="3600">
              <a:latin typeface="Calibri"/>
              <a:ea typeface="メイリオ" panose="020B0604030504040204" pitchFamily="50" charset="-128"/>
              <a:cs typeface="Calibri"/>
            </a:endParaRPr>
          </a:p>
        </p:txBody>
      </p:sp>
      <p:sp>
        <p:nvSpPr>
          <p:cNvPr id="1260" name="角丸四角形吹き出し 8"/>
          <p:cNvSpPr/>
          <p:nvPr/>
        </p:nvSpPr>
        <p:spPr>
          <a:xfrm>
            <a:off x="2218889" y="2132856"/>
            <a:ext cx="3240359" cy="1728192"/>
          </a:xfrm>
          <a:prstGeom prst="wedgeRoundRectCallout">
            <a:avLst>
              <a:gd name="adj1" fmla="val -56349"/>
              <a:gd name="adj2" fmla="val 14206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夜、眠れん時がある</a:t>
            </a:r>
            <a:r>
              <a:rPr lang="ja-JP" altLang="en-US" sz="2800" dirty="0" err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だよ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261" name="角丸四角形吹き出し 9"/>
          <p:cNvSpPr/>
          <p:nvPr/>
        </p:nvSpPr>
        <p:spPr>
          <a:xfrm>
            <a:off x="5750461" y="2132856"/>
            <a:ext cx="4083122" cy="1525059"/>
          </a:xfrm>
          <a:prstGeom prst="wedgeRoundRectCallout">
            <a:avLst>
              <a:gd name="adj1" fmla="val 55484"/>
              <a:gd name="adj2" fmla="val 18731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眠れんのは辛いなぁ</a:t>
            </a:r>
          </a:p>
        </p:txBody>
      </p:sp>
      <p:sp>
        <p:nvSpPr>
          <p:cNvPr id="1262" name="角丸四角形吹き出し 10"/>
          <p:cNvSpPr/>
          <p:nvPr/>
        </p:nvSpPr>
        <p:spPr>
          <a:xfrm>
            <a:off x="2247219" y="2559719"/>
            <a:ext cx="3240359" cy="1728192"/>
          </a:xfrm>
          <a:prstGeom prst="wedgeRoundRectCallout">
            <a:avLst>
              <a:gd name="adj1" fmla="val -56343"/>
              <a:gd name="adj2" fmla="val 124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ほんに、眠れんとクヨクヨ考えていけん</a:t>
            </a:r>
          </a:p>
        </p:txBody>
      </p:sp>
      <p:sp>
        <p:nvSpPr>
          <p:cNvPr id="1263" name="角丸四角形吹き出し 11"/>
          <p:cNvSpPr/>
          <p:nvPr/>
        </p:nvSpPr>
        <p:spPr>
          <a:xfrm>
            <a:off x="5777664" y="2542931"/>
            <a:ext cx="4079359" cy="2815945"/>
          </a:xfrm>
          <a:prstGeom prst="wedgeRoundRectCallout">
            <a:avLst>
              <a:gd name="adj1" fmla="val 52387"/>
              <a:gd name="adj2" fmla="val 642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眠れんと悪い方に考えて辛いが。眠れんことが増えた？</a:t>
            </a:r>
          </a:p>
        </p:txBody>
      </p:sp>
      <p:sp>
        <p:nvSpPr>
          <p:cNvPr id="1264" name="角丸四角形吹き出し 12"/>
          <p:cNvSpPr/>
          <p:nvPr/>
        </p:nvSpPr>
        <p:spPr>
          <a:xfrm>
            <a:off x="2080278" y="2779638"/>
            <a:ext cx="3574242" cy="2579238"/>
          </a:xfrm>
          <a:prstGeom prst="wedgeRoundRectCallout">
            <a:avLst>
              <a:gd name="adj1" fmla="val -49973"/>
              <a:gd name="adj2" fmla="val 5892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前は月１回くらいだったけど、最近は週１回、時に２日続いて寝れんこともあるわ</a:t>
            </a:r>
          </a:p>
        </p:txBody>
      </p:sp>
      <p:sp>
        <p:nvSpPr>
          <p:cNvPr id="1265" name="角丸四角形吹き出し 13"/>
          <p:cNvSpPr/>
          <p:nvPr/>
        </p:nvSpPr>
        <p:spPr>
          <a:xfrm>
            <a:off x="5792043" y="2846310"/>
            <a:ext cx="3854476" cy="2278413"/>
          </a:xfrm>
          <a:prstGeom prst="wedgeRoundRectCallout">
            <a:avLst>
              <a:gd name="adj1" fmla="val 56632"/>
              <a:gd name="adj2" fmla="val 829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それは本当に困るなぁ。先生に相談したりとか、どうしたらいいかなぁ？</a:t>
            </a:r>
          </a:p>
        </p:txBody>
      </p:sp>
      <p:pic>
        <p:nvPicPr>
          <p:cNvPr id="1266" name="図 318"/>
          <p:cNvPicPr>
            <a:picLocks noChangeAspect="1"/>
          </p:cNvPicPr>
          <p:nvPr/>
        </p:nvPicPr>
        <p:blipFill>
          <a:blip r:embed="rId9"/>
          <a:srcRect l="34599" r="11676" b="57178"/>
          <a:stretch>
            <a:fillRect/>
          </a:stretch>
        </p:blipFill>
        <p:spPr>
          <a:xfrm>
            <a:off x="9768000" y="4654443"/>
            <a:ext cx="1849146" cy="1800225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0B81433A-2960-486B-942D-458C323DB7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2"/>
    </mc:Choice>
    <mc:Fallback xmlns="">
      <p:transition spd="slow" advTm="4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0" grpId="0" animBg="1"/>
      <p:bldP spid="1260" grpId="1" animBg="1"/>
      <p:bldP spid="1261" grpId="0" animBg="1"/>
      <p:bldP spid="1261" grpId="1" animBg="1"/>
      <p:bldP spid="1262" grpId="0" animBg="1"/>
      <p:bldP spid="1262" grpId="1" animBg="1"/>
      <p:bldP spid="1263" grpId="0" animBg="1"/>
      <p:bldP spid="1263" grpId="1" animBg="1"/>
      <p:bldP spid="1264" grpId="0" animBg="1"/>
      <p:bldP spid="12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図形 303"/>
          <p:cNvSpPr/>
          <p:nvPr/>
        </p:nvSpPr>
        <p:spPr>
          <a:xfrm>
            <a:off x="6096000" y="2145891"/>
            <a:ext cx="2527434" cy="645889"/>
          </a:xfrm>
          <a:prstGeom prst="hear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rgbClr val="FFA6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/>
          </a:p>
        </p:txBody>
      </p:sp>
      <p:sp>
        <p:nvSpPr>
          <p:cNvPr id="1273" name="コンテンツ プレースホルダー 2"/>
          <p:cNvSpPr txBox="1"/>
          <p:nvPr/>
        </p:nvSpPr>
        <p:spPr>
          <a:xfrm>
            <a:off x="407685" y="1556792"/>
            <a:ext cx="11376632" cy="49571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Aft>
                <a:spcPts val="0"/>
              </a:spcAft>
              <a:buNone/>
            </a:pPr>
            <a:r>
              <a:rPr lang="ja-JP" altLang="en-US" sz="3600" b="1" dirty="0">
                <a:latin typeface="メイリオ"/>
                <a:ea typeface="メイリオ"/>
              </a:rPr>
              <a:t>≪傾聴のポイント≫</a:t>
            </a:r>
            <a:r>
              <a:rPr lang="ja-JP" altLang="en-US" sz="3600" b="1" dirty="0">
                <a:solidFill>
                  <a:srgbClr val="1600FF"/>
                </a:solidFill>
                <a:latin typeface="メイリオ"/>
                <a:ea typeface="メイリオ"/>
              </a:rPr>
              <a:t>　</a:t>
            </a:r>
            <a:endParaRPr lang="ja-JP" altLang="en-US" sz="3600" b="1" dirty="0">
              <a:latin typeface="メイリオ"/>
              <a:ea typeface="メイリオ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</a:t>
            </a:r>
            <a:r>
              <a:rPr lang="ja-JP" altLang="en-US" sz="3600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（困る）状況・事実</a:t>
            </a: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ja-JP" altLang="en-US" sz="3600" u="none" dirty="0">
                <a:solidFill>
                  <a:srgbClr val="16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思い・気持ち</a:t>
            </a: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3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区別して</a:t>
            </a:r>
            <a:endParaRPr lang="en-US" altLang="ja-JP" sz="3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意識しましょう。</a:t>
            </a:r>
            <a:r>
              <a:rPr lang="ja-JP" altLang="en-US" sz="3600" dirty="0">
                <a:solidFill>
                  <a:srgbClr val="16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注目すべきは、まずは思いです。</a:t>
            </a:r>
            <a:endParaRPr lang="ja-JP" altLang="en-US" sz="2400" dirty="0">
              <a:solidFill>
                <a:srgbClr val="1600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例１「夜、眠れん時があるだよ」（思いの言葉は出ていない）</a:t>
            </a:r>
          </a:p>
          <a:p>
            <a:pPr marL="0" indent="0">
              <a:lnSpc>
                <a:spcPts val="4000"/>
              </a:lnSpc>
              <a:buNone/>
            </a:pPr>
            <a:endParaRPr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２．</a:t>
            </a:r>
            <a:r>
              <a:rPr lang="ja-JP" altLang="en-US" sz="3600" dirty="0">
                <a:solidFill>
                  <a:srgbClr val="461DF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相手の思いを、言葉に出して、相手に返しまし</a:t>
            </a:r>
            <a:endParaRPr lang="en-US" altLang="ja-JP" sz="3600" dirty="0">
              <a:solidFill>
                <a:srgbClr val="461DF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600" dirty="0">
                <a:solidFill>
                  <a:srgbClr val="461DF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ょう。</a:t>
            </a: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言葉に出して、返すことが</a:t>
            </a:r>
            <a:r>
              <a:rPr lang="ja-JP" altLang="en-US" sz="3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「共感」</a:t>
            </a: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に繋が</a:t>
            </a:r>
            <a:endParaRPr lang="ja-JP" altLang="en-US" sz="3600" dirty="0">
              <a:solidFill>
                <a:srgbClr val="1600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600">
                <a:latin typeface="メイリオ"/>
                <a:ea typeface="メイリオ"/>
              </a:rPr>
              <a:t>　りやすいです。</a:t>
            </a:r>
          </a:p>
        </p:txBody>
      </p:sp>
      <p:sp>
        <p:nvSpPr>
          <p:cNvPr id="1274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２．相手との信頼関係づくり</a:t>
            </a:r>
          </a:p>
        </p:txBody>
      </p:sp>
      <p:pic>
        <p:nvPicPr>
          <p:cNvPr id="1275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276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77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BCB5627-ABA3-4930-95DB-E34A566DF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22"/>
    </mc:Choice>
    <mc:Fallback xmlns="">
      <p:transition spd="slow" advTm="51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284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285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86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287" name="コンテンツ プレースホルダー 2"/>
          <p:cNvSpPr txBox="1"/>
          <p:nvPr/>
        </p:nvSpPr>
        <p:spPr>
          <a:xfrm>
            <a:off x="556719" y="1623984"/>
            <a:ext cx="11084317" cy="65715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 sz="3600" b="1">
                <a:solidFill>
                  <a:srgbClr val="1600FF"/>
                </a:solidFill>
                <a:latin typeface="メイリオ"/>
                <a:ea typeface="メイリオ"/>
              </a:rPr>
              <a:t>例②（傾聴意識編）</a:t>
            </a:r>
            <a:endParaRPr lang="en-US" altLang="ja-JP" sz="3600" b="1" dirty="0">
              <a:solidFill>
                <a:srgbClr val="1600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88" name="角丸四角形吹き出し 8"/>
          <p:cNvSpPr/>
          <p:nvPr/>
        </p:nvSpPr>
        <p:spPr>
          <a:xfrm>
            <a:off x="1959797" y="2123919"/>
            <a:ext cx="3713939" cy="1408206"/>
          </a:xfrm>
          <a:prstGeom prst="wedgeRoundRectCallout">
            <a:avLst>
              <a:gd name="adj1" fmla="val -39136"/>
              <a:gd name="adj2" fmla="val 20712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最近、食欲がなくて困るわ</a:t>
            </a:r>
          </a:p>
        </p:txBody>
      </p:sp>
      <p:sp>
        <p:nvSpPr>
          <p:cNvPr id="1289" name="角丸四角形吹き出し 9"/>
          <p:cNvSpPr/>
          <p:nvPr/>
        </p:nvSpPr>
        <p:spPr>
          <a:xfrm>
            <a:off x="5862642" y="2118819"/>
            <a:ext cx="3966747" cy="2117409"/>
          </a:xfrm>
          <a:prstGeom prst="wedgeRoundRectCallout">
            <a:avLst>
              <a:gd name="adj1" fmla="val 39234"/>
              <a:gd name="adj2" fmla="val 1073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食欲がないのは困るなぁ。３食とも食べれんか？</a:t>
            </a:r>
          </a:p>
        </p:txBody>
      </p:sp>
      <p:sp>
        <p:nvSpPr>
          <p:cNvPr id="1290" name="角丸四角形吹き出し 10"/>
          <p:cNvSpPr/>
          <p:nvPr/>
        </p:nvSpPr>
        <p:spPr>
          <a:xfrm>
            <a:off x="1959796" y="2473420"/>
            <a:ext cx="3713939" cy="2117409"/>
          </a:xfrm>
          <a:prstGeom prst="wedgeRoundRectCallout">
            <a:avLst>
              <a:gd name="adj1" fmla="val -37696"/>
              <a:gd name="adj2" fmla="val 1098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朝は食べれるけど、昼や夜は前の半分くらいがやっとだわ。</a:t>
            </a:r>
          </a:p>
        </p:txBody>
      </p:sp>
      <p:sp>
        <p:nvSpPr>
          <p:cNvPr id="1291" name="角丸四角形吹き出し 11"/>
          <p:cNvSpPr/>
          <p:nvPr/>
        </p:nvSpPr>
        <p:spPr>
          <a:xfrm>
            <a:off x="5862642" y="2473419"/>
            <a:ext cx="3713939" cy="2117409"/>
          </a:xfrm>
          <a:prstGeom prst="wedgeRoundRectCallout">
            <a:avLst>
              <a:gd name="adj1" fmla="val 48678"/>
              <a:gd name="adj2" fmla="val 978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半分かぁ。辛いなぁ。いつ頃から食欲が落ちてきた</a:t>
            </a:r>
          </a:p>
        </p:txBody>
      </p:sp>
      <p:sp>
        <p:nvSpPr>
          <p:cNvPr id="1292" name="角丸四角形吹き出し 12"/>
          <p:cNvSpPr/>
          <p:nvPr/>
        </p:nvSpPr>
        <p:spPr>
          <a:xfrm>
            <a:off x="1927888" y="2828022"/>
            <a:ext cx="3713939" cy="2117409"/>
          </a:xfrm>
          <a:prstGeom prst="wedgeRoundRectCallout">
            <a:avLst>
              <a:gd name="adj1" fmla="val -38317"/>
              <a:gd name="adj2" fmla="val 9653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１週間くらい前からかなぁ</a:t>
            </a:r>
          </a:p>
        </p:txBody>
      </p:sp>
      <p:sp>
        <p:nvSpPr>
          <p:cNvPr id="1293" name="角丸四角形吹き出し 13"/>
          <p:cNvSpPr/>
          <p:nvPr/>
        </p:nvSpPr>
        <p:spPr>
          <a:xfrm>
            <a:off x="5862642" y="2828022"/>
            <a:ext cx="3713939" cy="2117409"/>
          </a:xfrm>
          <a:prstGeom prst="wedgeRoundRectCallout">
            <a:avLst>
              <a:gd name="adj1" fmla="val 49015"/>
              <a:gd name="adj2" fmla="val 842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１週間も。何か、食べれるような工夫はないかなぁ？</a:t>
            </a:r>
          </a:p>
        </p:txBody>
      </p:sp>
      <p:pic>
        <p:nvPicPr>
          <p:cNvPr id="1294" name="図 329"/>
          <p:cNvPicPr>
            <a:picLocks noChangeAspect="1"/>
          </p:cNvPicPr>
          <p:nvPr/>
        </p:nvPicPr>
        <p:blipFill>
          <a:blip r:embed="rId8"/>
          <a:srcRect l="2567" r="3592" b="20346"/>
          <a:stretch>
            <a:fillRect/>
          </a:stretch>
        </p:blipFill>
        <p:spPr>
          <a:xfrm>
            <a:off x="671335" y="4323470"/>
            <a:ext cx="1979930" cy="1992818"/>
          </a:xfrm>
          <a:prstGeom prst="rect">
            <a:avLst/>
          </a:prstGeom>
        </p:spPr>
      </p:pic>
      <p:pic>
        <p:nvPicPr>
          <p:cNvPr id="1295" name="図 330"/>
          <p:cNvPicPr>
            <a:picLocks noChangeAspect="1"/>
          </p:cNvPicPr>
          <p:nvPr/>
        </p:nvPicPr>
        <p:blipFill>
          <a:blip r:embed="rId9"/>
          <a:srcRect l="4329" t="8081" r="22263" b="52524"/>
          <a:stretch>
            <a:fillRect/>
          </a:stretch>
        </p:blipFill>
        <p:spPr>
          <a:xfrm>
            <a:off x="9408000" y="4509000"/>
            <a:ext cx="1596394" cy="1835785"/>
          </a:xfrm>
          <a:prstGeom prst="rect">
            <a:avLst/>
          </a:prstGeom>
        </p:spPr>
      </p:pic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959EE3DD-679C-41DB-86BE-FC3620EBB0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74"/>
    </mc:Choice>
    <mc:Fallback xmlns="">
      <p:transition spd="slow" advTm="3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88" grpId="0" animBg="1"/>
      <p:bldP spid="1288" grpId="1" animBg="1"/>
      <p:bldP spid="1289" grpId="0" animBg="1"/>
      <p:bldP spid="1289" grpId="1" animBg="1"/>
      <p:bldP spid="1290" grpId="0" animBg="1"/>
      <p:bldP spid="1290" grpId="1" animBg="1"/>
      <p:bldP spid="1291" grpId="0" animBg="1"/>
      <p:bldP spid="1291" grpId="1" animBg="1"/>
      <p:bldP spid="1292" grpId="0" animBg="1"/>
      <p:bldP spid="12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タイトル 1"/>
          <p:cNvSpPr txBox="1"/>
          <p:nvPr/>
        </p:nvSpPr>
        <p:spPr>
          <a:xfrm>
            <a:off x="0" y="569282"/>
            <a:ext cx="12192000" cy="9285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sp>
        <p:nvSpPr>
          <p:cNvPr id="1302" name="図形 243"/>
          <p:cNvSpPr/>
          <p:nvPr/>
        </p:nvSpPr>
        <p:spPr>
          <a:xfrm>
            <a:off x="1632000" y="2501154"/>
            <a:ext cx="1226424" cy="800020"/>
          </a:xfrm>
          <a:prstGeom prst="hear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rgbClr val="FFA6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/>
          </a:p>
        </p:txBody>
      </p:sp>
      <p:pic>
        <p:nvPicPr>
          <p:cNvPr id="1303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304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05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306" name="四角形 283"/>
          <p:cNvSpPr/>
          <p:nvPr/>
        </p:nvSpPr>
        <p:spPr>
          <a:xfrm>
            <a:off x="4554814" y="3045234"/>
            <a:ext cx="749098" cy="92243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 lang="ja-JP" altLang="en-US"/>
            </a:pPr>
            <a:r>
              <a:rPr lang="ja-JP" altLang="en-US" sz="5400" dirty="0">
                <a:ln w="6350" cap="flat" cmpd="sng">
                  <a:solidFill>
                    <a:schemeClr val="bg1">
                      <a:lumMod val="50000"/>
                    </a:schemeClr>
                  </a:solidFill>
                  <a:prstDash val="solid"/>
                  <a:bevel/>
                </a:ln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28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0"/>
                  <a:tileRect/>
                </a:gradFill>
                <a:effectLst>
                  <a:innerShdw blurRad="114300">
                    <a:srgbClr val="000000"/>
                  </a:innerShdw>
                </a:effectLst>
                <a:latin typeface="HGS創英角ｺﾞｼｯｸUB"/>
                <a:ea typeface="HGS創英角ｺﾞｼｯｸUB"/>
              </a:rPr>
              <a:t>？</a:t>
            </a:r>
          </a:p>
        </p:txBody>
      </p:sp>
      <p:sp>
        <p:nvSpPr>
          <p:cNvPr id="1307" name="コンテンツ プレースホルダー 2"/>
          <p:cNvSpPr txBox="1"/>
          <p:nvPr/>
        </p:nvSpPr>
        <p:spPr>
          <a:xfrm>
            <a:off x="408000" y="1629000"/>
            <a:ext cx="11154391" cy="467734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600" b="1">
                <a:latin typeface="メイリオ"/>
                <a:ea typeface="メイリオ"/>
              </a:rPr>
              <a:t>≪傾聴のポイント≫</a:t>
            </a:r>
            <a:endParaRPr lang="ja-JP" altLang="en-US" sz="3600" b="1">
              <a:latin typeface="メイリオ"/>
              <a:ea typeface="メイリオ"/>
              <a:cs typeface="Calibri"/>
            </a:endParaRPr>
          </a:p>
          <a:p>
            <a:pPr marL="0" indent="0">
              <a:lnSpc>
                <a:spcPts val="4500"/>
              </a:lnSpc>
              <a:spcAft>
                <a:spcPts val="0"/>
              </a:spcAft>
              <a:buNone/>
            </a:pP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</a:t>
            </a:r>
            <a:r>
              <a:rPr lang="ja-JP" altLang="en-US" sz="3600" dirty="0">
                <a:solidFill>
                  <a:srgbClr val="16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思い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を受け止めた後に、</a:t>
            </a:r>
            <a:r>
              <a:rPr lang="ja-JP" altLang="en-US" sz="36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困る状況・事実</a:t>
            </a: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lang="en-US" altLang="ja-JP" sz="3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500"/>
              </a:lnSpc>
              <a:spcAft>
                <a:spcPts val="0"/>
              </a:spcAft>
              <a:buNone/>
            </a:pP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具体的にする質問</a:t>
            </a:r>
            <a:r>
              <a:rPr lang="ja-JP" altLang="en-US" sz="3600" dirty="0">
                <a:solidFill>
                  <a:srgbClr val="16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をしてみましょう。</a:t>
            </a:r>
            <a:endParaRPr lang="ja-JP" altLang="en-US" sz="3600" dirty="0">
              <a:solidFill>
                <a:srgbClr val="461DF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500"/>
              </a:lnSpc>
              <a:spcAft>
                <a:spcPts val="0"/>
              </a:spcAft>
              <a:buNone/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状況・事実を相手と一緒に具体的にしていくこ</a:t>
            </a:r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500"/>
              </a:lnSpc>
              <a:spcAft>
                <a:spcPts val="0"/>
              </a:spcAft>
              <a:buNone/>
            </a:pPr>
            <a:r>
              <a:rPr lang="ja-JP" altLang="en-US" sz="3600">
                <a:latin typeface="メイリオ"/>
                <a:ea typeface="メイリオ"/>
              </a:rPr>
              <a:t>　とは、</a:t>
            </a:r>
            <a:r>
              <a:rPr lang="ja-JP" altLang="en-US" sz="3600">
                <a:solidFill>
                  <a:srgbClr val="1600FF"/>
                </a:solidFill>
                <a:latin typeface="メイリオ"/>
                <a:ea typeface="メイリオ"/>
              </a:rPr>
              <a:t>具体策を見つけ出すきっかけ</a:t>
            </a:r>
            <a:r>
              <a:rPr lang="ja-JP" altLang="en-US" sz="3600">
                <a:latin typeface="メイリオ"/>
                <a:ea typeface="メイリオ"/>
              </a:rPr>
              <a:t>となります。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071B5600-BB3B-4D26-9C1F-4C796F19A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8"/>
    </mc:Choice>
    <mc:Fallback xmlns="">
      <p:transition spd="slow" advTm="45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3" name="図 320"/>
          <p:cNvPicPr>
            <a:picLocks noChangeAspect="1"/>
          </p:cNvPicPr>
          <p:nvPr/>
        </p:nvPicPr>
        <p:blipFill>
          <a:blip r:embed="rId6"/>
          <a:srcRect b="22943"/>
          <a:stretch>
            <a:fillRect/>
          </a:stretch>
        </p:blipFill>
        <p:spPr>
          <a:xfrm>
            <a:off x="391465" y="4725000"/>
            <a:ext cx="2032535" cy="1800225"/>
          </a:xfrm>
          <a:prstGeom prst="rect">
            <a:avLst/>
          </a:prstGeom>
        </p:spPr>
      </p:pic>
      <p:sp>
        <p:nvSpPr>
          <p:cNvPr id="1314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315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316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17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318" name="コンテンツ プレースホルダー 2"/>
          <p:cNvSpPr txBox="1"/>
          <p:nvPr/>
        </p:nvSpPr>
        <p:spPr>
          <a:xfrm>
            <a:off x="774012" y="2337455"/>
            <a:ext cx="10794728" cy="3896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</a:p>
          <a:p>
            <a:pPr marL="0" indent="0" algn="l">
              <a:buNone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19" name="コンテンツ プレースホルダー 177"/>
          <p:cNvSpPr txBox="1"/>
          <p:nvPr/>
        </p:nvSpPr>
        <p:spPr>
          <a:xfrm>
            <a:off x="484295" y="1567148"/>
            <a:ext cx="11084317" cy="5965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 sz="3600" b="1" dirty="0">
                <a:solidFill>
                  <a:srgbClr val="1600FF"/>
                </a:solidFill>
                <a:latin typeface="メイリオ"/>
                <a:ea typeface="メイリオ"/>
              </a:rPr>
              <a:t>例③（傾聴意識編）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20" name="図形 163"/>
          <p:cNvSpPr/>
          <p:nvPr/>
        </p:nvSpPr>
        <p:spPr>
          <a:xfrm>
            <a:off x="1773239" y="2213682"/>
            <a:ext cx="3671999" cy="1414084"/>
          </a:xfrm>
          <a:prstGeom prst="wedgeRoundRectCallout">
            <a:avLst>
              <a:gd name="adj1" fmla="val -37819"/>
              <a:gd name="adj2" fmla="val 17175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 lang="ja-JP" altLang="en-US"/>
            </a:pPr>
            <a:r>
              <a:rPr lang="ja-JP" altLang="en-US" sz="2800" dirty="0">
                <a:solidFill>
                  <a:schemeClr val="tx1"/>
                </a:solidFill>
                <a:latin typeface="メイリオ"/>
                <a:ea typeface="メイリオ"/>
              </a:rPr>
              <a:t>足が弱ってきたわ</a:t>
            </a:r>
          </a:p>
        </p:txBody>
      </p:sp>
      <p:sp>
        <p:nvSpPr>
          <p:cNvPr id="1321" name="図形 163"/>
          <p:cNvSpPr/>
          <p:nvPr/>
        </p:nvSpPr>
        <p:spPr>
          <a:xfrm>
            <a:off x="6000443" y="2213682"/>
            <a:ext cx="3871966" cy="1569350"/>
          </a:xfrm>
          <a:prstGeom prst="wedgeRoundRectCallout">
            <a:avLst>
              <a:gd name="adj1" fmla="val 47078"/>
              <a:gd name="adj2" fmla="val 1903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 lang="ja-JP" altLang="en-US"/>
            </a:pPr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足が弱ると動くのが億劫だが。</a:t>
            </a:r>
            <a:endParaRPr lang="ja-JP" altLang="en-US" sz="2800" dirty="0">
              <a:solidFill>
                <a:schemeClr val="tx1"/>
              </a:solidFill>
              <a:latin typeface="メイリオ"/>
              <a:ea typeface="メイリオ"/>
            </a:endParaRPr>
          </a:p>
        </p:txBody>
      </p:sp>
      <p:sp>
        <p:nvSpPr>
          <p:cNvPr id="1322" name="図形 163"/>
          <p:cNvSpPr/>
          <p:nvPr/>
        </p:nvSpPr>
        <p:spPr>
          <a:xfrm>
            <a:off x="1617656" y="2524697"/>
            <a:ext cx="4055959" cy="2206138"/>
          </a:xfrm>
          <a:prstGeom prst="wedgeRoundRectCallout">
            <a:avLst>
              <a:gd name="adj1" fmla="val -41097"/>
              <a:gd name="adj2" fmla="val 8450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 lang="ja-JP" altLang="en-US"/>
            </a:pPr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ほんに困るわ。立ったり座ったりが思うようにできん</a:t>
            </a:r>
            <a:endParaRPr lang="ja-JP" altLang="en-US" sz="2800" dirty="0">
              <a:solidFill>
                <a:schemeClr val="tx1"/>
              </a:solidFill>
              <a:latin typeface="メイリオ"/>
              <a:ea typeface="メイリオ"/>
            </a:endParaRPr>
          </a:p>
        </p:txBody>
      </p:sp>
      <p:sp>
        <p:nvSpPr>
          <p:cNvPr id="1323" name="図形 163"/>
          <p:cNvSpPr/>
          <p:nvPr/>
        </p:nvSpPr>
        <p:spPr>
          <a:xfrm>
            <a:off x="5778397" y="2384181"/>
            <a:ext cx="4316058" cy="2797702"/>
          </a:xfrm>
          <a:prstGeom prst="wedgeRoundRectCallout">
            <a:avLst>
              <a:gd name="adj1" fmla="val 40917"/>
              <a:gd name="adj2" fmla="val 713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立ったり座ったりは毎日、何回もの事で困るなぁ</a:t>
            </a:r>
            <a:r>
              <a:rPr lang="ja-JP" altLang="en-US" sz="2800" dirty="0">
                <a:solidFill>
                  <a:schemeClr val="tx1"/>
                </a:solidFill>
                <a:latin typeface="メイリオ"/>
                <a:ea typeface="メイリオ"/>
              </a:rPr>
              <a:t>。どうしたら良いかなぁ。（間）公民館で体操しとんなるな。</a:t>
            </a:r>
          </a:p>
        </p:txBody>
      </p:sp>
      <p:sp>
        <p:nvSpPr>
          <p:cNvPr id="1324" name="図形 163"/>
          <p:cNvSpPr/>
          <p:nvPr/>
        </p:nvSpPr>
        <p:spPr>
          <a:xfrm>
            <a:off x="1617656" y="2858269"/>
            <a:ext cx="4074283" cy="2055242"/>
          </a:xfrm>
          <a:prstGeom prst="wedgeRoundRectCallout">
            <a:avLst>
              <a:gd name="adj1" fmla="val -38902"/>
              <a:gd name="adj2" fmla="val 8686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メイリオ"/>
                <a:ea typeface="メイリオ"/>
              </a:rPr>
              <a:t>体操なあ。公民館に行くのは好かんわ。あんまり人中は好かんわ。</a:t>
            </a:r>
          </a:p>
        </p:txBody>
      </p:sp>
      <p:sp>
        <p:nvSpPr>
          <p:cNvPr id="1325" name="図形 163"/>
          <p:cNvSpPr/>
          <p:nvPr/>
        </p:nvSpPr>
        <p:spPr>
          <a:xfrm>
            <a:off x="5859918" y="2749876"/>
            <a:ext cx="3859342" cy="1755781"/>
          </a:xfrm>
          <a:prstGeom prst="wedgeRoundRectCallout">
            <a:avLst>
              <a:gd name="adj1" fmla="val 47963"/>
              <a:gd name="adj2" fmla="val 12286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メイリオ"/>
                <a:ea typeface="メイリオ"/>
              </a:rPr>
              <a:t>人中は好まんね、家で体操するのはどうかな。</a:t>
            </a:r>
            <a:endParaRPr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26" name="図形 163"/>
          <p:cNvSpPr/>
          <p:nvPr/>
        </p:nvSpPr>
        <p:spPr>
          <a:xfrm>
            <a:off x="1699195" y="3029153"/>
            <a:ext cx="3820086" cy="1906822"/>
          </a:xfrm>
          <a:prstGeom prst="wedgeRoundRectCallout">
            <a:avLst>
              <a:gd name="adj1" fmla="val -46918"/>
              <a:gd name="adj2" fmla="val 898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メイリオ"/>
                <a:ea typeface="メイリオ"/>
              </a:rPr>
              <a:t>家なら出来るかもしれん。どんな体操したら良い</a:t>
            </a:r>
            <a:r>
              <a:rPr lang="ja-JP" altLang="en-US" sz="2800" dirty="0" err="1">
                <a:solidFill>
                  <a:schemeClr val="tx1"/>
                </a:solidFill>
                <a:latin typeface="メイリオ"/>
                <a:ea typeface="メイリオ"/>
              </a:rPr>
              <a:t>だ</a:t>
            </a:r>
            <a:r>
              <a:rPr lang="ja-JP" altLang="en-US" sz="2800" dirty="0">
                <a:solidFill>
                  <a:schemeClr val="tx1"/>
                </a:solidFill>
                <a:latin typeface="メイリオ"/>
                <a:ea typeface="メイリオ"/>
              </a:rPr>
              <a:t>。</a:t>
            </a:r>
          </a:p>
        </p:txBody>
      </p:sp>
      <p:sp>
        <p:nvSpPr>
          <p:cNvPr id="1327" name="図形 163"/>
          <p:cNvSpPr/>
          <p:nvPr/>
        </p:nvSpPr>
        <p:spPr>
          <a:xfrm>
            <a:off x="5701232" y="2935694"/>
            <a:ext cx="4470388" cy="1718749"/>
          </a:xfrm>
          <a:prstGeom prst="wedgeRoundRectCallout">
            <a:avLst>
              <a:gd name="adj1" fmla="val 35704"/>
              <a:gd name="adj2" fmla="val 11125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メイリオ"/>
                <a:ea typeface="メイリオ"/>
              </a:rPr>
              <a:t>この前、パンフレットもらったわ。今度、持ってこようか。</a:t>
            </a:r>
          </a:p>
        </p:txBody>
      </p:sp>
      <p:pic>
        <p:nvPicPr>
          <p:cNvPr id="1328" name="図 321"/>
          <p:cNvPicPr>
            <a:picLocks noChangeAspect="1"/>
          </p:cNvPicPr>
          <p:nvPr/>
        </p:nvPicPr>
        <p:blipFill>
          <a:blip r:embed="rId9"/>
          <a:srcRect l="34599" r="11676" b="57178"/>
          <a:stretch>
            <a:fillRect/>
          </a:stretch>
        </p:blipFill>
        <p:spPr>
          <a:xfrm>
            <a:off x="9768000" y="4654443"/>
            <a:ext cx="1849146" cy="1800225"/>
          </a:xfrm>
          <a:prstGeom prst="rect">
            <a:avLst/>
          </a:prstGeom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B53AF46-6332-4CBA-8070-4EAA790C31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7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40"/>
    </mc:Choice>
    <mc:Fallback xmlns="">
      <p:transition spd="slow" advTm="5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20" grpId="0" animBg="1" autoUpdateAnimBg="0"/>
      <p:bldP spid="1320" grpId="1" animBg="1" autoUpdateAnimBg="0"/>
      <p:bldP spid="1321" grpId="0" animBg="1" autoUpdateAnimBg="0"/>
      <p:bldP spid="1321" grpId="1" animBg="1" autoUpdateAnimBg="0"/>
      <p:bldP spid="1322" grpId="0" animBg="1" autoUpdateAnimBg="0"/>
      <p:bldP spid="1322" grpId="1" animBg="1" autoUpdateAnimBg="0"/>
      <p:bldP spid="1323" grpId="0" animBg="1" autoUpdateAnimBg="0"/>
      <p:bldP spid="1323" grpId="1" animBg="1" autoUpdateAnimBg="0"/>
      <p:bldP spid="1324" grpId="0" animBg="1" autoUpdateAnimBg="0"/>
      <p:bldP spid="1324" grpId="1" animBg="1" autoUpdateAnimBg="0"/>
      <p:bldP spid="1325" grpId="0" animBg="1" autoUpdateAnimBg="0"/>
      <p:bldP spid="1325" grpId="1" animBg="1" autoUpdateAnimBg="0"/>
      <p:bldP spid="1326" grpId="0" animBg="1" autoUpdateAnimBg="0"/>
      <p:bldP spid="1327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sp>
        <p:nvSpPr>
          <p:cNvPr id="1335" name="図形 243"/>
          <p:cNvSpPr/>
          <p:nvPr/>
        </p:nvSpPr>
        <p:spPr>
          <a:xfrm>
            <a:off x="7824000" y="2565000"/>
            <a:ext cx="2497983" cy="800020"/>
          </a:xfrm>
          <a:prstGeom prst="hear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rgbClr val="FFA6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/>
          </a:p>
        </p:txBody>
      </p:sp>
      <p:sp>
        <p:nvSpPr>
          <p:cNvPr id="1336" name="コンテンツ プレースホルダー 2"/>
          <p:cNvSpPr txBox="1"/>
          <p:nvPr/>
        </p:nvSpPr>
        <p:spPr>
          <a:xfrm>
            <a:off x="388221" y="1836573"/>
            <a:ext cx="11559576" cy="467734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 sz="3600" b="1">
                <a:latin typeface="メイリオ"/>
                <a:ea typeface="メイリオ"/>
              </a:rPr>
              <a:t>≪傾聴のポイント≫</a:t>
            </a:r>
          </a:p>
          <a:p>
            <a:pPr marL="0" indent="0">
              <a:lnSpc>
                <a:spcPts val="6000"/>
              </a:lnSpc>
              <a:buNone/>
            </a:pP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４．</a:t>
            </a:r>
            <a:r>
              <a:rPr lang="ja-JP" altLang="en-US" sz="36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具体的な解決策</a:t>
            </a:r>
            <a:r>
              <a:rPr lang="en-US" altLang="ja-JP" sz="36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(方法)</a:t>
            </a:r>
            <a:r>
              <a:rPr lang="en-US" altLang="ja-JP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と、</a:t>
            </a:r>
            <a:r>
              <a:rPr lang="ja-JP" altLang="en-US" sz="3600" dirty="0">
                <a:solidFill>
                  <a:srgbClr val="461DF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本人がどうしたいかを</a:t>
            </a:r>
          </a:p>
          <a:p>
            <a:pPr marL="0" indent="0">
              <a:lnSpc>
                <a:spcPts val="6000"/>
              </a:lnSpc>
              <a:buNone/>
            </a:pPr>
            <a:r>
              <a:rPr lang="ja-JP" altLang="en-US" sz="3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本人と一緒に確認</a:t>
            </a: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しましょう。</a:t>
            </a:r>
            <a:endParaRPr lang="ja-JP" altLang="en-US" sz="3600" dirty="0">
              <a:solidFill>
                <a:srgbClr val="461DF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6000"/>
              </a:lnSpc>
              <a:buNone/>
            </a:pP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解決に向けた本人の思い・気持ちを一緒に</a:t>
            </a:r>
            <a:r>
              <a:rPr lang="ja-JP" altLang="en-US" sz="3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共有</a:t>
            </a: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r>
              <a:rPr lang="ja-JP" altLang="en-US" sz="3600">
                <a:latin typeface="メイリオ"/>
                <a:ea typeface="メイリオ"/>
              </a:rPr>
              <a:t>ことが大切になります。</a:t>
            </a:r>
          </a:p>
        </p:txBody>
      </p:sp>
      <p:pic>
        <p:nvPicPr>
          <p:cNvPr id="133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338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39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0AA8CDF-43CE-4616-9E59-D8173E8D0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32"/>
    </mc:Choice>
    <mc:Fallback xmlns="">
      <p:transition spd="slow" advTm="3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タイトル 1"/>
          <p:cNvSpPr txBox="1"/>
          <p:nvPr/>
        </p:nvSpPr>
        <p:spPr>
          <a:xfrm>
            <a:off x="0" y="569282"/>
            <a:ext cx="12192000" cy="9285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sp>
        <p:nvSpPr>
          <p:cNvPr id="1346" name="コンテンツ プレースホルダー 2"/>
          <p:cNvSpPr txBox="1"/>
          <p:nvPr/>
        </p:nvSpPr>
        <p:spPr>
          <a:xfrm>
            <a:off x="335872" y="1500636"/>
            <a:ext cx="11519728" cy="516819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500"/>
              </a:lnSpc>
              <a:spcAft>
                <a:spcPts val="0"/>
              </a:spcAft>
              <a:buNone/>
            </a:pPr>
            <a:r>
              <a:rPr lang="ja-JP" altLang="en-US" sz="3600" b="1">
                <a:latin typeface="メイリオ"/>
                <a:ea typeface="メイリオ"/>
              </a:rPr>
              <a:t>≪傾聴のポイントのまとめ≫</a:t>
            </a:r>
            <a:endParaRPr lang="en-US" altLang="ja-JP" sz="3600">
              <a:latin typeface="Calibri"/>
              <a:ea typeface="Meiryo"/>
              <a:cs typeface="Calibri"/>
            </a:endParaRPr>
          </a:p>
          <a:p>
            <a:pPr marL="0" indent="0">
              <a:lnSpc>
                <a:spcPts val="3500"/>
              </a:lnSpc>
              <a:spcAft>
                <a:spcPts val="0"/>
              </a:spcAft>
              <a:buNone/>
            </a:pPr>
            <a:r>
              <a:rPr lang="ja-JP" sz="2800">
                <a:latin typeface="Meiryo"/>
                <a:ea typeface="Meiryo"/>
              </a:rPr>
              <a:t>１．</a:t>
            </a:r>
            <a:r>
              <a:rPr lang="ja-JP" sz="2800">
                <a:solidFill>
                  <a:schemeClr val="tx1"/>
                </a:solidFill>
                <a:latin typeface="Meiryo"/>
                <a:ea typeface="Meiryo"/>
              </a:rPr>
              <a:t>相手の話の</a:t>
            </a:r>
            <a:r>
              <a:rPr lang="ja-JP" sz="2800" u="none">
                <a:solidFill>
                  <a:schemeClr val="tx1"/>
                </a:solidFill>
                <a:latin typeface="Meiryo"/>
                <a:ea typeface="Meiryo"/>
              </a:rPr>
              <a:t>状況・事実と思い・気持ちを</a:t>
            </a:r>
            <a:r>
              <a:rPr lang="ja-JP" sz="2800">
                <a:solidFill>
                  <a:schemeClr val="tx1"/>
                </a:solidFill>
                <a:latin typeface="Meiryo"/>
                <a:ea typeface="Meiryo"/>
              </a:rPr>
              <a:t>区別して意識しましょう。</a:t>
            </a:r>
            <a:endParaRPr lang="en-US" altLang="ja-JP" sz="280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lnSpc>
                <a:spcPts val="3500"/>
              </a:lnSpc>
              <a:spcAft>
                <a:spcPts val="0"/>
              </a:spcAft>
              <a:buNone/>
            </a:pPr>
            <a:r>
              <a:rPr lang="ja-JP" sz="2800">
                <a:solidFill>
                  <a:schemeClr val="tx1"/>
                </a:solidFill>
                <a:latin typeface="Meiryo"/>
                <a:ea typeface="Meiryo"/>
              </a:rPr>
              <a:t>　　</a:t>
            </a: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注目</a:t>
            </a:r>
            <a:r>
              <a:rPr lang="ja-JP" sz="2800">
                <a:solidFill>
                  <a:schemeClr val="tx1"/>
                </a:solidFill>
                <a:latin typeface="Meiryo"/>
                <a:ea typeface="Meiryo"/>
              </a:rPr>
              <a:t>するのは相手の思い・気持ちです。</a:t>
            </a:r>
          </a:p>
          <a:p>
            <a:pPr marL="0" indent="0">
              <a:lnSpc>
                <a:spcPts val="3500"/>
              </a:lnSpc>
              <a:spcAft>
                <a:spcPts val="0"/>
              </a:spcAft>
              <a:buNone/>
            </a:pPr>
            <a:r>
              <a:rPr lang="ja-JP" sz="2800">
                <a:solidFill>
                  <a:schemeClr val="tx1"/>
                </a:solidFill>
                <a:latin typeface="Meiryo"/>
                <a:ea typeface="Meiryo"/>
              </a:rPr>
              <a:t>２．相手の思い・気持ちを言葉に出して返すことが共感に繋がりやす</a:t>
            </a:r>
            <a:endParaRPr lang="en-US" altLang="ja-JP" sz="280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lnSpc>
                <a:spcPts val="3500"/>
              </a:lnSpc>
              <a:spcAft>
                <a:spcPts val="0"/>
              </a:spcAft>
              <a:buNone/>
            </a:pPr>
            <a:r>
              <a:rPr lang="ja-JP" sz="2800">
                <a:solidFill>
                  <a:schemeClr val="tx1"/>
                </a:solidFill>
                <a:latin typeface="Meiryo"/>
                <a:ea typeface="Meiryo"/>
              </a:rPr>
              <a:t>　　くなります。</a:t>
            </a:r>
          </a:p>
          <a:p>
            <a:pPr marL="0" indent="0">
              <a:lnSpc>
                <a:spcPts val="3500"/>
              </a:lnSpc>
              <a:spcAft>
                <a:spcPts val="0"/>
              </a:spcAft>
              <a:buNone/>
            </a:pPr>
            <a:r>
              <a:rPr lang="ja-JP" sz="2800">
                <a:solidFill>
                  <a:schemeClr val="tx1"/>
                </a:solidFill>
                <a:latin typeface="Meiryo"/>
                <a:ea typeface="Meiryo"/>
              </a:rPr>
              <a:t>３．思いを共感したら、状況・事実を具体的にする質問をしましょう。</a:t>
            </a:r>
            <a:endParaRPr lang="en-US" altLang="ja-JP" sz="280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lnSpc>
                <a:spcPts val="3500"/>
              </a:lnSpc>
              <a:spcAft>
                <a:spcPts val="0"/>
              </a:spcAft>
              <a:buNone/>
            </a:pPr>
            <a:r>
              <a:rPr lang="ja-JP" sz="2800">
                <a:solidFill>
                  <a:schemeClr val="tx1"/>
                </a:solidFill>
                <a:latin typeface="Meiryo"/>
                <a:ea typeface="Meiryo"/>
              </a:rPr>
              <a:t>　　具体策を見つけるきっかけとなります。</a:t>
            </a:r>
          </a:p>
          <a:p>
            <a:pPr marL="0" indent="0">
              <a:lnSpc>
                <a:spcPts val="3500"/>
              </a:lnSpc>
              <a:spcAft>
                <a:spcPts val="0"/>
              </a:spcAft>
              <a:buNone/>
            </a:pPr>
            <a:r>
              <a:rPr lang="ja-JP" sz="2800">
                <a:solidFill>
                  <a:schemeClr val="tx1"/>
                </a:solidFill>
                <a:latin typeface="Meiryo"/>
                <a:ea typeface="Meiryo"/>
              </a:rPr>
              <a:t>４．</a:t>
            </a:r>
            <a:r>
              <a:rPr lang="ja-JP" sz="2800">
                <a:solidFill>
                  <a:schemeClr val="tx1"/>
                </a:solidFill>
                <a:latin typeface="メイリオ"/>
                <a:ea typeface="メイリオ"/>
              </a:rPr>
              <a:t>具体的な解決策</a:t>
            </a:r>
            <a:r>
              <a:rPr lang="en-US" altLang="ja-JP" sz="2800" dirty="0">
                <a:solidFill>
                  <a:schemeClr val="tx1"/>
                </a:solidFill>
                <a:latin typeface="メイリオ"/>
                <a:ea typeface="メイリオ"/>
              </a:rPr>
              <a:t>(方法)</a:t>
            </a:r>
            <a:r>
              <a:rPr lang="ja-JP" altLang="en-US" sz="2800">
                <a:solidFill>
                  <a:schemeClr val="tx1"/>
                </a:solidFill>
                <a:latin typeface="メイリオ"/>
                <a:ea typeface="メイリオ"/>
              </a:rPr>
              <a:t>と</a:t>
            </a:r>
            <a:r>
              <a:rPr lang="ja-JP" altLang="en-US" sz="2800">
                <a:solidFill>
                  <a:schemeClr val="tx1"/>
                </a:solidFill>
                <a:latin typeface="Meiryo"/>
                <a:ea typeface="+mn-lt"/>
              </a:rPr>
              <a:t>、</a:t>
            </a:r>
            <a:r>
              <a:rPr lang="ja-JP" sz="2800">
                <a:solidFill>
                  <a:schemeClr val="tx1"/>
                </a:solidFill>
                <a:latin typeface="Meiryo"/>
                <a:ea typeface="Meiryo"/>
              </a:rPr>
              <a:t>本人がどうしたいか（思い・気持ち）</a:t>
            </a:r>
          </a:p>
          <a:p>
            <a:pPr marL="0" indent="0">
              <a:lnSpc>
                <a:spcPts val="3500"/>
              </a:lnSpc>
              <a:spcAft>
                <a:spcPts val="0"/>
              </a:spcAft>
              <a:buNone/>
            </a:pPr>
            <a:r>
              <a:rPr lang="ja-JP" sz="2800">
                <a:solidFill>
                  <a:schemeClr val="tx1"/>
                </a:solidFill>
                <a:latin typeface="Meiryo"/>
                <a:ea typeface="Meiryo"/>
              </a:rPr>
              <a:t>　　を本人と一緒に確認しましょう。</a:t>
            </a:r>
          </a:p>
          <a:p>
            <a:pPr marL="0" indent="0">
              <a:lnSpc>
                <a:spcPts val="3000"/>
              </a:lnSpc>
              <a:spcAft>
                <a:spcPts val="0"/>
              </a:spcAft>
              <a:buNone/>
            </a:pPr>
            <a:endParaRPr lang="ja-JP" sz="3200">
              <a:latin typeface="Meiryo"/>
              <a:ea typeface="Meiryo"/>
            </a:endParaRPr>
          </a:p>
        </p:txBody>
      </p:sp>
      <p:pic>
        <p:nvPicPr>
          <p:cNvPr id="134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348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49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951ABD5-2E80-42F3-BB09-376BA287E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9"/>
    </mc:Choice>
    <mc:Fallback xmlns="">
      <p:transition spd="slow" advTm="5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目 次</a:t>
            </a:r>
          </a:p>
        </p:txBody>
      </p:sp>
      <p:pic>
        <p:nvPicPr>
          <p:cNvPr id="1129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130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31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132" name="コンテンツ プレースホルダー 2"/>
          <p:cNvSpPr txBox="1"/>
          <p:nvPr/>
        </p:nvSpPr>
        <p:spPr>
          <a:xfrm>
            <a:off x="1208952" y="1653851"/>
            <a:ext cx="9918114" cy="48227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3600"/>
              </a:lnSpc>
              <a:spcAft>
                <a:spcPts val="0"/>
              </a:spcAft>
              <a:buNone/>
            </a:pPr>
            <a:r>
              <a:rPr lang="ja-JP" altLang="en-US" sz="2800" b="1">
                <a:latin typeface="メイリオ"/>
                <a:ea typeface="メイリオ"/>
              </a:rPr>
              <a:t>１．ご近所サポーターの役割</a:t>
            </a:r>
            <a:endParaRPr lang="ja-JP" b="1">
              <a:cs typeface="Calibri"/>
            </a:endParaRPr>
          </a:p>
          <a:p>
            <a:pPr marL="0" indent="0" algn="l">
              <a:lnSpc>
                <a:spcPts val="3600"/>
              </a:lnSpc>
              <a:spcAft>
                <a:spcPts val="0"/>
              </a:spcAft>
              <a:buNone/>
            </a:pPr>
            <a:r>
              <a:rPr lang="ja-JP" altLang="en-US" sz="2800" b="1">
                <a:latin typeface="メイリオ"/>
                <a:ea typeface="メイリオ"/>
              </a:rPr>
              <a:t>２．相手との信頼関係作り</a:t>
            </a:r>
            <a:endParaRPr sz="2400" b="1">
              <a:latin typeface="メイリオ"/>
              <a:ea typeface="メイリオ"/>
            </a:endParaRPr>
          </a:p>
          <a:p>
            <a:pPr marL="0" indent="0" algn="l">
              <a:lnSpc>
                <a:spcPct val="100000"/>
              </a:lnSpc>
              <a:spcAft>
                <a:spcPts val="0"/>
              </a:spcAft>
              <a:buNone/>
            </a:pPr>
            <a:r>
              <a:rPr lang="ja-JP" altLang="en-US" sz="2400">
                <a:latin typeface="メイリオ"/>
                <a:ea typeface="メイリオ"/>
              </a:rPr>
              <a:t>　A）第１ステップは対等な関係と共感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>
                <a:latin typeface="メイリオ"/>
                <a:ea typeface="メイリオ"/>
              </a:rPr>
              <a:t>　B）傾聴を心掛けましょう</a:t>
            </a:r>
            <a:endParaRPr lang="ja-JP">
              <a:ea typeface="游ゴシック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>
                <a:latin typeface="メイリオ"/>
                <a:ea typeface="メイリオ"/>
              </a:rPr>
              <a:t>　C）第２ステップ　できれば　やってみよう</a:t>
            </a:r>
            <a:endParaRPr lang="ja-JP">
              <a:ea typeface="游ゴシック"/>
              <a:cs typeface="Calibri"/>
            </a:endParaRPr>
          </a:p>
          <a:p>
            <a:pPr marL="0" indent="0" algn="l">
              <a:lnSpc>
                <a:spcPts val="3600"/>
              </a:lnSpc>
              <a:spcAft>
                <a:spcPts val="0"/>
              </a:spcAft>
              <a:buNone/>
            </a:pPr>
            <a:r>
              <a:rPr lang="ja-JP" altLang="en-US" sz="2800" b="1">
                <a:latin typeface="メイリオ"/>
                <a:ea typeface="メイリオ"/>
              </a:rPr>
              <a:t>３．ご近所サポーターの心構え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>
                <a:latin typeface="メイリオ"/>
                <a:ea typeface="メイリオ"/>
              </a:rPr>
              <a:t>　A）訪問時の感染症対策</a:t>
            </a:r>
          </a:p>
          <a:p>
            <a:pPr marL="0" indent="0" algn="l">
              <a:lnSpc>
                <a:spcPct val="100000"/>
              </a:lnSpc>
              <a:spcAft>
                <a:spcPts val="0"/>
              </a:spcAft>
              <a:buNone/>
            </a:pPr>
            <a:r>
              <a:rPr lang="ja-JP" altLang="en-US" sz="2400">
                <a:latin typeface="メイリオ"/>
                <a:ea typeface="メイリオ"/>
              </a:rPr>
              <a:t>　B）専門職ではないので問題解決をしなくてよい</a:t>
            </a:r>
          </a:p>
          <a:p>
            <a:pPr marL="0" indent="0" algn="l">
              <a:lnSpc>
                <a:spcPct val="100000"/>
              </a:lnSpc>
              <a:spcAft>
                <a:spcPts val="0"/>
              </a:spcAft>
              <a:buNone/>
            </a:pPr>
            <a:r>
              <a:rPr lang="ja-JP" altLang="en-US" sz="2400">
                <a:latin typeface="メイリオ"/>
                <a:ea typeface="メイリオ"/>
              </a:rPr>
              <a:t>　C）親しき仲にも礼儀あり　</a:t>
            </a:r>
            <a:endParaRPr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D28A8AF-42B8-435E-A18C-A28BED2A0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4"/>
    </mc:Choice>
    <mc:Fallback xmlns="">
      <p:transition spd="slow" advTm="16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356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357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58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359" name="コンテンツ プレースホルダー 2"/>
          <p:cNvSpPr txBox="1"/>
          <p:nvPr/>
        </p:nvSpPr>
        <p:spPr>
          <a:xfrm>
            <a:off x="636699" y="1646061"/>
            <a:ext cx="11112964" cy="459245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b="1">
                <a:latin typeface="メイリオ"/>
                <a:ea typeface="メイリオ"/>
              </a:rPr>
              <a:t>C）第２ステップ　</a:t>
            </a:r>
            <a:r>
              <a:rPr lang="ja-JP" altLang="en-US" sz="3200" b="1">
                <a:solidFill>
                  <a:srgbClr val="FF0000"/>
                </a:solidFill>
                <a:latin typeface="メイリオ"/>
                <a:ea typeface="メイリオ"/>
              </a:rPr>
              <a:t>できれば</a:t>
            </a:r>
            <a:r>
              <a:rPr lang="ja-JP" altLang="en-US" sz="3200" b="1">
                <a:latin typeface="メイリオ"/>
                <a:ea typeface="メイリオ"/>
              </a:rPr>
              <a:t>やってみよう</a:t>
            </a:r>
            <a:endParaRPr lang="en-US" altLang="ja-JP" sz="3200" b="1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>
                <a:solidFill>
                  <a:srgbClr val="FF0000"/>
                </a:solidFill>
                <a:latin typeface="メイリオ"/>
                <a:ea typeface="メイリオ"/>
              </a:rPr>
              <a:t>　</a:t>
            </a:r>
            <a:r>
              <a:rPr lang="ja-JP" alt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メイリオ"/>
                <a:ea typeface="メイリオ"/>
              </a:rPr>
              <a:t>〇</a:t>
            </a:r>
            <a:r>
              <a:rPr lang="ja-JP" altLang="en-US" sz="3200">
                <a:solidFill>
                  <a:srgbClr val="FF0000"/>
                </a:solidFill>
                <a:latin typeface="メイリオ"/>
                <a:ea typeface="メイリオ"/>
              </a:rPr>
              <a:t>困る状況</a:t>
            </a:r>
            <a:r>
              <a:rPr lang="ja-JP" altLang="en-US" sz="3200">
                <a:latin typeface="メイリオ"/>
                <a:ea typeface="メイリオ"/>
              </a:rPr>
              <a:t>を本人が何とかしたいと言葉にできたら</a:t>
            </a:r>
            <a:endParaRPr lang="ja-JP" altLang="en-US" sz="3200">
              <a:solidFill>
                <a:srgbClr val="1600FF"/>
              </a:solidFill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>
                <a:solidFill>
                  <a:srgbClr val="1600FF"/>
                </a:solidFill>
                <a:latin typeface="メイリオ"/>
                <a:ea typeface="メイリオ"/>
              </a:rPr>
              <a:t>　　解決策を本人と一緒</a:t>
            </a:r>
            <a:r>
              <a:rPr lang="ja-JP" altLang="en-US" sz="3200">
                <a:latin typeface="メイリオ"/>
                <a:ea typeface="メイリオ"/>
              </a:rPr>
              <a:t>に考えましょう。　　</a:t>
            </a:r>
            <a:endParaRPr lang="ja-JP" altLang="en-US" sz="3200">
              <a:solidFill>
                <a:srgbClr val="1600FF"/>
              </a:solidFill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>
                <a:latin typeface="メイリオ"/>
                <a:ea typeface="メイリオ"/>
              </a:rPr>
              <a:t>　〇本人に</a:t>
            </a:r>
            <a:r>
              <a:rPr lang="ja-JP" altLang="en-US" sz="3200">
                <a:solidFill>
                  <a:srgbClr val="FF0000"/>
                </a:solidFill>
                <a:latin typeface="メイリオ"/>
                <a:ea typeface="メイリオ"/>
              </a:rPr>
              <a:t>フレイル予防を「やってみたい」という気持ち</a:t>
            </a:r>
            <a:endParaRPr lang="ja-JP" altLang="en-US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>
                <a:solidFill>
                  <a:srgbClr val="FF0000"/>
                </a:solidFill>
                <a:latin typeface="メイリオ"/>
                <a:ea typeface="メイリオ"/>
              </a:rPr>
              <a:t>　　</a:t>
            </a:r>
            <a:r>
              <a:rPr lang="ja-JP" altLang="en-US" sz="3200">
                <a:latin typeface="メイリオ"/>
                <a:ea typeface="メイリオ"/>
              </a:rPr>
              <a:t>があることが大事です。</a:t>
            </a:r>
            <a:endParaRPr lang="ja-JP" altLang="en-US">
              <a:latin typeface="メイリオ"/>
              <a:ea typeface="メイリオ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4B9C884B-B5FD-4E1C-86BC-728266405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73"/>
    </mc:Choice>
    <mc:Fallback xmlns="">
      <p:transition spd="slow" advTm="2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366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367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68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369" name="コンテンツ プレースホルダー 2"/>
          <p:cNvSpPr txBox="1"/>
          <p:nvPr/>
        </p:nvSpPr>
        <p:spPr>
          <a:xfrm>
            <a:off x="636699" y="1796151"/>
            <a:ext cx="11390054" cy="459245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 sz="3200" b="1" dirty="0">
                <a:latin typeface="メイリオ"/>
                <a:ea typeface="メイリオ"/>
              </a:rPr>
              <a:t>C）第２ステップ　</a:t>
            </a:r>
            <a:r>
              <a:rPr lang="ja-JP" altLang="en-US" sz="3200" b="1" dirty="0">
                <a:solidFill>
                  <a:srgbClr val="FF0000"/>
                </a:solidFill>
                <a:latin typeface="メイリオ"/>
                <a:ea typeface="メイリオ"/>
              </a:rPr>
              <a:t>できれば</a:t>
            </a:r>
            <a:r>
              <a:rPr lang="ja-JP" altLang="en-US" sz="3200" b="1" dirty="0">
                <a:latin typeface="メイリオ"/>
                <a:ea typeface="メイリオ"/>
              </a:rPr>
              <a:t>やってみよう</a:t>
            </a:r>
            <a:endParaRPr lang="en-US" altLang="ja-JP" sz="3200" b="1" dirty="0">
              <a:latin typeface="メイリオ"/>
              <a:ea typeface="メイリオ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200" dirty="0">
                <a:latin typeface="Meiryo"/>
                <a:ea typeface="Meiryo"/>
              </a:rPr>
              <a:t>　　</a:t>
            </a:r>
            <a:r>
              <a:rPr lang="ja-JP" sz="3200" u="sng" dirty="0">
                <a:latin typeface="Meiryo"/>
                <a:ea typeface="Meiryo"/>
              </a:rPr>
              <a:t>具体的な方法を相手と一緒に考える</a:t>
            </a:r>
            <a:endParaRPr lang="en-US" altLang="ja-JP" sz="3200" u="sng" dirty="0">
              <a:ea typeface="+mn-lt"/>
              <a:cs typeface="+mn-lt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dirty="0">
                <a:latin typeface="Meiryo"/>
                <a:ea typeface="Meiryo"/>
              </a:rPr>
              <a:t>　　</a:t>
            </a:r>
            <a:r>
              <a:rPr lang="ja-JP" dirty="0">
                <a:latin typeface="Meiryo"/>
                <a:ea typeface="Meiryo"/>
              </a:rPr>
              <a:t>〇今までに何か取り組んだことがあるか</a:t>
            </a:r>
            <a:endParaRPr lang="en-US" altLang="ja-JP" dirty="0">
              <a:latin typeface="Calibri"/>
              <a:ea typeface="Meiryo"/>
              <a:cs typeface="Calibri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dirty="0">
                <a:latin typeface="Meiryo"/>
                <a:ea typeface="Meiryo"/>
              </a:rPr>
              <a:t>　　</a:t>
            </a:r>
            <a:r>
              <a:rPr lang="ja-JP" dirty="0">
                <a:latin typeface="Meiryo"/>
                <a:ea typeface="Meiryo"/>
              </a:rPr>
              <a:t>〇どんな方法が相手に合っているか</a:t>
            </a:r>
            <a:endParaRPr lang="en-US" altLang="ja-JP" dirty="0">
              <a:ea typeface="+mn-lt"/>
              <a:cs typeface="+mn-lt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dirty="0">
                <a:latin typeface="Meiryo"/>
                <a:ea typeface="Meiryo"/>
              </a:rPr>
              <a:t>　　</a:t>
            </a:r>
            <a:r>
              <a:rPr lang="ja-JP" dirty="0">
                <a:latin typeface="Meiryo"/>
                <a:ea typeface="Meiryo"/>
              </a:rPr>
              <a:t>〇どうしたら取り組みやすいか</a:t>
            </a:r>
            <a:endParaRPr lang="en-US" altLang="ja-JP" dirty="0">
              <a:ea typeface="+mn-lt"/>
              <a:cs typeface="+mn-lt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dirty="0">
                <a:latin typeface="Meiryo"/>
                <a:ea typeface="Meiryo"/>
              </a:rPr>
              <a:t>　　</a:t>
            </a:r>
            <a:r>
              <a:rPr lang="ja-JP" dirty="0">
                <a:latin typeface="Meiryo"/>
                <a:ea typeface="Meiryo"/>
              </a:rPr>
              <a:t>〇</a:t>
            </a:r>
            <a:r>
              <a:rPr lang="ja-JP" altLang="en-US" dirty="0">
                <a:latin typeface="Meiryo"/>
                <a:ea typeface="Meiryo"/>
              </a:rPr>
              <a:t>リーフレット</a:t>
            </a:r>
            <a:r>
              <a:rPr lang="ja-JP" dirty="0">
                <a:latin typeface="Meiryo"/>
                <a:ea typeface="Meiryo"/>
              </a:rPr>
              <a:t>を活用して「こんな表があったよ」「自分で点検</a:t>
            </a:r>
            <a:endParaRPr lang="ja-JP" altLang="en-US" dirty="0">
              <a:latin typeface="Meiryo"/>
              <a:ea typeface="Meiryo"/>
              <a:cs typeface="Calibri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dirty="0">
                <a:latin typeface="Meiryo"/>
                <a:ea typeface="Meiryo"/>
              </a:rPr>
              <a:t>　　</a:t>
            </a:r>
            <a:r>
              <a:rPr lang="ja-JP" altLang="en-US" dirty="0">
                <a:latin typeface="Meiryo"/>
                <a:ea typeface="Meiryo"/>
              </a:rPr>
              <a:t>　</a:t>
            </a:r>
            <a:r>
              <a:rPr lang="ja-JP" dirty="0">
                <a:latin typeface="Meiryo"/>
                <a:ea typeface="Meiryo"/>
              </a:rPr>
              <a:t>してみるのはどう</a:t>
            </a:r>
            <a:r>
              <a:rPr lang="ja-JP" altLang="en-US" dirty="0">
                <a:latin typeface="Meiryo"/>
                <a:ea typeface="Meiryo"/>
              </a:rPr>
              <a:t>？</a:t>
            </a:r>
            <a:r>
              <a:rPr lang="ja-JP" dirty="0">
                <a:latin typeface="Meiryo"/>
                <a:ea typeface="Meiryo"/>
              </a:rPr>
              <a:t>」と相手が断ることも出来る提案型が良い</a:t>
            </a:r>
            <a:endParaRPr lang="ja-JP" altLang="en-US" dirty="0">
              <a:latin typeface="Meiryo"/>
              <a:ea typeface="Meiryo"/>
              <a:cs typeface="+mn-lt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9862024E-361E-4B2C-905F-C9E6AA9D0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13"/>
    </mc:Choice>
    <mc:Fallback xmlns="">
      <p:transition spd="slow" advTm="75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 ご近所サポーターの心構え</a:t>
            </a:r>
          </a:p>
        </p:txBody>
      </p:sp>
      <p:pic>
        <p:nvPicPr>
          <p:cNvPr id="1376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377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78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379" name="コンテンツ プレースホルダー 2"/>
          <p:cNvSpPr txBox="1"/>
          <p:nvPr/>
        </p:nvSpPr>
        <p:spPr>
          <a:xfrm>
            <a:off x="462792" y="1811652"/>
            <a:ext cx="11266415" cy="369887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b="1">
                <a:latin typeface="メイリオ"/>
                <a:ea typeface="メイリオ"/>
              </a:rPr>
              <a:t>A）訪問時の感染症対策</a:t>
            </a:r>
            <a:endParaRPr lang="en-US" altLang="ja-JP" sz="3200" b="1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〇感染症予防の講習の内容の振りかえりをしましょう　　</a:t>
            </a:r>
            <a:endParaRPr lang="ja-JP">
              <a:ea typeface="游ゴシック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〇ご近所サポーター自身の健康管理をしましょう</a:t>
            </a:r>
            <a:endParaRPr lang="en-US" altLang="ja-JP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　（体調がよくない時には無理をしないようにしましょう）</a:t>
            </a:r>
            <a:endParaRPr lang="en-US" altLang="ja-JP">
              <a:latin typeface="メイリオ"/>
              <a:ea typeface="メイリオ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A291343-9BFC-482A-B9CF-9F32F8927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2"/>
    </mc:Choice>
    <mc:Fallback xmlns="">
      <p:transition spd="slow" advTm="27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 ご近所サポーターの心構え</a:t>
            </a:r>
          </a:p>
        </p:txBody>
      </p:sp>
      <p:pic>
        <p:nvPicPr>
          <p:cNvPr id="1386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387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88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389" name="コンテンツ プレースホルダー 2"/>
          <p:cNvSpPr txBox="1"/>
          <p:nvPr/>
        </p:nvSpPr>
        <p:spPr>
          <a:xfrm>
            <a:off x="462792" y="1497329"/>
            <a:ext cx="11266415" cy="487932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b="1">
                <a:latin typeface="メイリオ"/>
                <a:ea typeface="メイリオ"/>
              </a:rPr>
              <a:t>B）専門職ではないので問題解決をしなくてよい</a:t>
            </a:r>
            <a:endParaRPr lang="en-US" altLang="ja-JP" sz="3200" b="1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dirty="0">
                <a:latin typeface="Meiryo"/>
                <a:ea typeface="Meiryo"/>
              </a:rPr>
              <a:t>　</a:t>
            </a:r>
            <a:r>
              <a:rPr lang="ja-JP">
                <a:latin typeface="Meiryo"/>
                <a:ea typeface="Meiryo"/>
              </a:rPr>
              <a:t>〇</a:t>
            </a:r>
            <a:r>
              <a:rPr lang="ja-JP" altLang="en-US">
                <a:latin typeface="メイリオ"/>
                <a:ea typeface="メイリオ"/>
              </a:rPr>
              <a:t>難しい相談などに上手く対応ができなくてもかまいません</a:t>
            </a:r>
            <a:endParaRPr lang="en-US" altLang="ja-JP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dirty="0">
                <a:latin typeface="Meiryo"/>
                <a:ea typeface="Meiryo"/>
              </a:rPr>
              <a:t>　</a:t>
            </a:r>
            <a:r>
              <a:rPr lang="ja-JP">
                <a:latin typeface="Meiryo"/>
                <a:ea typeface="Meiryo"/>
              </a:rPr>
              <a:t>〇相談窓口や</a:t>
            </a:r>
            <a:r>
              <a:rPr lang="ja-JP" altLang="en-US">
                <a:latin typeface="メイリオ"/>
                <a:ea typeface="メイリオ"/>
              </a:rPr>
              <a:t>専門職につないでいきましょう</a:t>
            </a:r>
            <a:endParaRPr lang="en-US" altLang="ja-JP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紹介先例：地域包括支援センター（総合相談窓口です）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dirty="0">
                <a:latin typeface="Meiryo"/>
                <a:ea typeface="Meiryo"/>
              </a:rPr>
              <a:t>　</a:t>
            </a:r>
            <a:r>
              <a:rPr lang="ja-JP">
                <a:latin typeface="Meiryo"/>
                <a:ea typeface="Meiryo"/>
              </a:rPr>
              <a:t>〇ご近所サポーター自身が困りごとを</a:t>
            </a:r>
            <a:r>
              <a:rPr lang="ja-JP" altLang="en-US">
                <a:latin typeface="メイリオ"/>
                <a:ea typeface="メイリオ"/>
              </a:rPr>
              <a:t>抱え込まないで、気軽に</a:t>
            </a:r>
            <a:endParaRPr lang="en-US" altLang="ja-JP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地域包括支援センター等専門職に相談しましょう。</a:t>
            </a:r>
            <a:endParaRPr lang="en-US" altLang="ja-JP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8A77E1C9-A400-45F2-AD8E-4787E720F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27"/>
    </mc:Choice>
    <mc:Fallback xmlns="">
      <p:transition spd="slow" advTm="103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 ご近所サポーターの心構え</a:t>
            </a:r>
          </a:p>
        </p:txBody>
      </p:sp>
      <p:pic>
        <p:nvPicPr>
          <p:cNvPr id="1396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397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98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399" name="コンテンツ プレースホルダー 2"/>
          <p:cNvSpPr txBox="1"/>
          <p:nvPr/>
        </p:nvSpPr>
        <p:spPr>
          <a:xfrm>
            <a:off x="487979" y="1811956"/>
            <a:ext cx="11472629" cy="39003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b="1">
                <a:latin typeface="メイリオ"/>
                <a:ea typeface="メイリオ"/>
              </a:rPr>
              <a:t>C）親しき仲にも礼儀あり</a:t>
            </a:r>
            <a:endParaRPr lang="en-US" altLang="ja-JP" sz="3200" b="1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〇熱心すぎて会話が“根掘り葉掘り”にならないようにしましょう</a:t>
            </a:r>
            <a:endParaRPr lang="en-US" altLang="ja-JP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〇プライバシーを守り、個人情報を漏らさないようにしましょう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〇訪問する時は、相手の都合や生活パターンなどに配慮しましょう</a:t>
            </a:r>
            <a:endParaRPr lang="en-US" altLang="ja-JP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(朝が遅い人、昼寝をする人など)</a:t>
            </a:r>
            <a:endParaRPr lang="ja-JP">
              <a:ea typeface="游ゴシック"/>
              <a:cs typeface="Calibri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A1B1B9A9-1855-4017-82D8-9912F8B58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50"/>
    </mc:Choice>
    <mc:Fallback xmlns="">
      <p:transition spd="slow" advTm="6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　わ　り　に</a:t>
            </a:r>
          </a:p>
        </p:txBody>
      </p:sp>
      <p:pic>
        <p:nvPicPr>
          <p:cNvPr id="1406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407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08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409" name="コンテンツ プレースホルダー 2"/>
          <p:cNvSpPr txBox="1"/>
          <p:nvPr/>
        </p:nvSpPr>
        <p:spPr>
          <a:xfrm>
            <a:off x="666344" y="1845000"/>
            <a:ext cx="10899058" cy="42597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600" b="1" dirty="0">
                <a:latin typeface="メイリオ"/>
                <a:ea typeface="メイリオ"/>
              </a:rPr>
              <a:t>　訪問すること</a:t>
            </a:r>
            <a:r>
              <a:rPr lang="ja-JP" altLang="en-US" sz="3600" dirty="0">
                <a:latin typeface="メイリオ"/>
                <a:ea typeface="メイリオ"/>
              </a:rPr>
              <a:t>が人との交流となり</a:t>
            </a:r>
            <a:r>
              <a:rPr lang="ja-JP" altLang="en-US" sz="3600" dirty="0">
                <a:solidFill>
                  <a:srgbClr val="000000"/>
                </a:solidFill>
                <a:latin typeface="メイリオ"/>
                <a:ea typeface="メイリオ"/>
              </a:rPr>
              <a:t>、</a:t>
            </a:r>
            <a:r>
              <a:rPr lang="ja-JP" altLang="en-US" sz="3600" b="1" dirty="0">
                <a:solidFill>
                  <a:srgbClr val="1600FF"/>
                </a:solidFill>
                <a:latin typeface="メイリオ"/>
                <a:ea typeface="メイリオ"/>
              </a:rPr>
              <a:t>フレイル予防の目標達成</a:t>
            </a:r>
            <a:r>
              <a:rPr lang="ja-JP" altLang="en-US" sz="3600" dirty="0">
                <a:latin typeface="メイリオ"/>
                <a:ea typeface="メイリオ"/>
              </a:rPr>
              <a:t>です。</a:t>
            </a:r>
            <a:r>
              <a:rPr lang="ja-JP" altLang="en-US" sz="3600" b="1" dirty="0">
                <a:solidFill>
                  <a:srgbClr val="1600FF"/>
                </a:solidFill>
                <a:latin typeface="メイリオ"/>
                <a:ea typeface="メイリオ"/>
              </a:rPr>
              <a:t>思いを大切にする傾聴に失敗はありません</a:t>
            </a:r>
            <a:r>
              <a:rPr lang="ja-JP" altLang="en-US" sz="3600" dirty="0">
                <a:solidFill>
                  <a:srgbClr val="1600FF"/>
                </a:solidFill>
                <a:latin typeface="メイリオ"/>
                <a:ea typeface="メイリオ"/>
              </a:rPr>
              <a:t>。</a:t>
            </a:r>
            <a:endParaRPr lang="ja-JP" altLang="en-US" sz="3600" b="1" dirty="0">
              <a:solidFill>
                <a:srgbClr val="1600FF"/>
              </a:solidFill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600" dirty="0">
                <a:solidFill>
                  <a:srgbClr val="1600FF"/>
                </a:solidFill>
                <a:latin typeface="メイリオ"/>
                <a:ea typeface="メイリオ"/>
              </a:rPr>
              <a:t>　</a:t>
            </a:r>
            <a:r>
              <a:rPr lang="ja-JP" altLang="en-US" sz="3600" dirty="0">
                <a:latin typeface="メイリオ"/>
                <a:ea typeface="メイリオ"/>
              </a:rPr>
              <a:t>気軽に</a:t>
            </a:r>
            <a:r>
              <a:rPr lang="ja-JP" altLang="en-US" sz="3600" dirty="0">
                <a:solidFill>
                  <a:srgbClr val="1600FF"/>
                </a:solidFill>
                <a:latin typeface="メイリオ"/>
                <a:ea typeface="メイリオ"/>
              </a:rPr>
              <a:t>、</a:t>
            </a:r>
            <a:r>
              <a:rPr lang="ja-JP" altLang="en-US" sz="3600" dirty="0">
                <a:latin typeface="メイリオ"/>
                <a:ea typeface="メイリオ"/>
              </a:rPr>
              <a:t>ご近所サポーターとして</a:t>
            </a:r>
            <a:r>
              <a:rPr lang="ja-JP" altLang="en-US" sz="3600" b="1" dirty="0">
                <a:solidFill>
                  <a:schemeClr val="tx1"/>
                </a:solidFill>
                <a:latin typeface="メイリオ"/>
                <a:ea typeface="メイリオ"/>
              </a:rPr>
              <a:t>訪問してみましょう</a:t>
            </a:r>
            <a:r>
              <a:rPr lang="ja-JP" altLang="en-US" sz="3600" dirty="0">
                <a:latin typeface="メイリオ"/>
                <a:ea typeface="メイリオ"/>
              </a:rPr>
              <a:t>。</a:t>
            </a:r>
            <a:endParaRPr lang="ja-JP" altLang="en-US" sz="3600" b="1" dirty="0">
              <a:solidFill>
                <a:schemeClr val="tx1"/>
              </a:solidFill>
              <a:latin typeface="メイリオ"/>
              <a:ea typeface="メイリオ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A2128E7B-17A9-48CC-9FEE-584FBBCB8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2"/>
    </mc:Choice>
    <mc:Fallback xmlns="">
      <p:transition spd="slow" advTm="30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コンテンツ プレースホルダー 2"/>
          <p:cNvSpPr txBox="1"/>
          <p:nvPr/>
        </p:nvSpPr>
        <p:spPr>
          <a:xfrm>
            <a:off x="753055" y="1497543"/>
            <a:ext cx="11276284" cy="50121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【参考資料】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例</a:t>
            </a:r>
            <a:r>
              <a:rPr lang="ja-JP" altLang="en-US" sz="2800">
                <a:latin typeface="メイリオ"/>
                <a:ea typeface="メイリオ"/>
              </a:rPr>
              <a:t>①</a:t>
            </a:r>
            <a:r>
              <a:rPr lang="ja-JP" altLang="en-US">
                <a:latin typeface="メイリオ"/>
                <a:ea typeface="メイリオ"/>
              </a:rPr>
              <a:t>　</a:t>
            </a:r>
            <a:r>
              <a:rPr lang="ja-JP" altLang="en-US" b="1">
                <a:latin typeface="メイリオ"/>
                <a:ea typeface="メイリオ"/>
              </a:rPr>
              <a:t>「つい自分も～、相手の話を取らない</a:t>
            </a:r>
            <a:endParaRPr lang="ja-JP">
              <a:ea typeface="游ゴシック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b="1">
                <a:latin typeface="メイリオ"/>
                <a:ea typeface="メイリオ"/>
              </a:rPr>
              <a:t>　　　　思いをくみ取りましょう」（傾聴意識編）</a:t>
            </a:r>
          </a:p>
          <a:p>
            <a:pPr marL="0" indent="0">
              <a:lnSpc>
                <a:spcPts val="4200"/>
              </a:lnSpc>
              <a:buNone/>
            </a:pPr>
            <a:r>
              <a:rPr lang="ja-JP" altLang="en-US" sz="2400" dirty="0">
                <a:latin typeface="メイリオ"/>
                <a:ea typeface="メイリオ"/>
              </a:rPr>
              <a:t>　夜、眠れん時があるだよ</a:t>
            </a:r>
            <a:endParaRPr sz="2400" dirty="0">
              <a:latin typeface="Calibri"/>
              <a:ea typeface="メイリオ"/>
              <a:cs typeface="Calibri"/>
            </a:endParaRP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眠れんのは辛いなぁ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ほんに、眠れんとクヨクヨ考えていけん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眠れんと悪い方に考えて辛いが。眠れんことが増えた　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前は月１回くらいだったけど、最近は週１回、時に２日続いて寝れんことが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あるわ（具体的な状況）　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それは本当に困るなぁ。先生に相談したりとか、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>
                <a:latin typeface="メイリオ"/>
                <a:ea typeface="メイリオ"/>
              </a:rPr>
              <a:t>　　　　　　　　</a:t>
            </a:r>
            <a:r>
              <a:rPr lang="ja-JP" altLang="en-US" sz="2400" u="sng">
                <a:latin typeface="メイリオ"/>
                <a:ea typeface="メイリオ"/>
              </a:rPr>
              <a:t>どうしたらいいかなぁ（相手の取り組む気持ちを確認）</a:t>
            </a:r>
          </a:p>
        </p:txBody>
      </p:sp>
      <p:sp>
        <p:nvSpPr>
          <p:cNvPr id="1416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41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418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19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コンテンツ プレースホルダー 2"/>
          <p:cNvSpPr txBox="1"/>
          <p:nvPr/>
        </p:nvSpPr>
        <p:spPr>
          <a:xfrm>
            <a:off x="553842" y="1641640"/>
            <a:ext cx="11084317" cy="4872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例②　</a:t>
            </a:r>
            <a:r>
              <a:rPr lang="ja-JP" altLang="en-US" b="1">
                <a:latin typeface="メイリオ"/>
                <a:ea typeface="メイリオ"/>
              </a:rPr>
              <a:t>「すぐに答えを出さなくてよい」（傾聴意識編）</a:t>
            </a:r>
            <a:endParaRPr lang="en-US" altLang="ja-JP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2000"/>
              </a:lnSpc>
              <a:buNone/>
            </a:pPr>
            <a:r>
              <a:rPr lang="ja-JP" altLang="en-US" sz="2800" dirty="0">
                <a:latin typeface="メイリオ"/>
                <a:ea typeface="メイリオ"/>
              </a:rPr>
              <a:t>　</a:t>
            </a:r>
            <a:endParaRPr lang="ja-JP" sz="2400" dirty="0">
              <a:latin typeface="メイリオ"/>
              <a:ea typeface="メイリオ"/>
              <a:cs typeface="Calibri"/>
            </a:endParaRPr>
          </a:p>
          <a:p>
            <a:pPr marL="0" indent="0">
              <a:lnSpc>
                <a:spcPts val="2000"/>
              </a:lnSpc>
              <a:buNone/>
            </a:pPr>
            <a:r>
              <a:rPr lang="ja-JP" altLang="en-US" sz="2400">
                <a:latin typeface="メイリオ"/>
                <a:ea typeface="メイリオ"/>
              </a:rPr>
              <a:t>　最近、食欲がなくて困るわ。</a:t>
            </a:r>
            <a:endParaRPr sz="2400">
              <a:latin typeface="メイリオ"/>
              <a:ea typeface="メイリオ"/>
              <a:cs typeface="Calibri"/>
            </a:endParaRP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食欲がないのは困るなぁ。３食とも食べれんか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endParaRPr lang="ja-JP" altLang="en-US" sz="2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朝は食べれるけど、昼や夜は前の半分くらいがやっとだわ（具体的な状況）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   　　　　　　半分かぁ。辛いなぁ。いつ頃から食欲が落ちてきた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endParaRPr lang="ja-JP" altLang="en-US" sz="2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１週間くらい前からかなぁ。（具体的な状況）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            　　　　　１週間も。</a:t>
            </a:r>
            <a:r>
              <a:rPr lang="ja-JP" altLang="en-US" sz="2400" u="sng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何か、食べれような工夫はないかなぁ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>
                <a:latin typeface="メイリオ"/>
                <a:ea typeface="メイリオ"/>
              </a:rPr>
              <a:t>　　　　　　　　　　　（相手の取り組む気持ちを確認）</a:t>
            </a:r>
            <a:endParaRPr lang="ja-JP" altLang="en-US" sz="2800">
              <a:latin typeface="メイリオ"/>
              <a:ea typeface="メイリオ"/>
            </a:endParaRPr>
          </a:p>
        </p:txBody>
      </p:sp>
      <p:sp>
        <p:nvSpPr>
          <p:cNvPr id="1426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42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428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29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コンテンツ プレースホルダー 177"/>
          <p:cNvSpPr txBox="1"/>
          <p:nvPr/>
        </p:nvSpPr>
        <p:spPr>
          <a:xfrm>
            <a:off x="801697" y="1502767"/>
            <a:ext cx="10732624" cy="51660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例③　</a:t>
            </a:r>
            <a:r>
              <a:rPr lang="ja-JP" altLang="en-US" sz="2400">
                <a:latin typeface="メイリオ"/>
                <a:ea typeface="メイリオ"/>
              </a:rPr>
              <a:t>　</a:t>
            </a:r>
            <a:r>
              <a:rPr lang="ja-JP" altLang="en-US" b="1">
                <a:latin typeface="メイリオ"/>
                <a:ea typeface="メイリオ"/>
              </a:rPr>
              <a:t>「押し付けない」（傾聴意識編）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/>
                </a:solidFill>
                <a:latin typeface="メイリオ"/>
                <a:ea typeface="メイリオ"/>
              </a:rPr>
              <a:t>足が弱ってきたわ</a:t>
            </a:r>
            <a:endParaRPr sz="2400" dirty="0">
              <a:latin typeface="メイリオ"/>
              <a:ea typeface="メイリオ"/>
            </a:endParaRP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/>
                <a:ea typeface="メイリオ"/>
              </a:rPr>
              <a:t>　　　　　足が弱ると動くのが億劫だが。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/>
                <a:ea typeface="メイリオ"/>
              </a:rPr>
              <a:t>　</a:t>
            </a: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ほんに困るわ。立ったり座ったりが思うようにできん</a:t>
            </a:r>
            <a:endParaRPr lang="ja-JP" altLang="en-US" sz="2400" dirty="0">
              <a:solidFill>
                <a:schemeClr val="tx1"/>
              </a:solidFill>
              <a:latin typeface="メイリオ"/>
              <a:ea typeface="メイリオ"/>
            </a:endParaRP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</a:t>
            </a:r>
            <a:r>
              <a:rPr lang="ja-JP" altLang="en-US" sz="2400" dirty="0">
                <a:solidFill>
                  <a:schemeClr val="tx1"/>
                </a:solidFill>
                <a:latin typeface="メイリオ"/>
                <a:ea typeface="メイリオ"/>
              </a:rPr>
              <a:t>立ったり座ったりは毎日、何回もの事で</a:t>
            </a:r>
            <a:r>
              <a:rPr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大変だなぁ</a:t>
            </a:r>
            <a:r>
              <a:rPr lang="ja-JP" altLang="en-US" sz="2400" dirty="0">
                <a:solidFill>
                  <a:schemeClr val="tx1"/>
                </a:solidFill>
                <a:latin typeface="メイリオ"/>
                <a:ea typeface="メイリオ"/>
              </a:rPr>
              <a:t>。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/>
                <a:ea typeface="メイリオ"/>
              </a:rPr>
              <a:t>　　　　　</a:t>
            </a:r>
            <a:r>
              <a:rPr lang="ja-JP" altLang="en-US" sz="2400" u="sng" dirty="0">
                <a:solidFill>
                  <a:schemeClr val="tx1"/>
                </a:solidFill>
                <a:latin typeface="メイリオ"/>
                <a:ea typeface="メイリオ"/>
              </a:rPr>
              <a:t>どうしたら良いかなぁ。（相手に具体策がない様子）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/>
                <a:ea typeface="メイリオ"/>
              </a:rPr>
              <a:t>　　　　　公民館で体操しとんなるな。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/>
                <a:ea typeface="メイリオ"/>
              </a:rPr>
              <a:t>　体操なあ。公民館に行くのは好かんわ。あんまり人中は好かんわ。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dirty="0">
                <a:solidFill>
                  <a:schemeClr val="tx1"/>
                </a:solidFill>
                <a:latin typeface="メイリオ"/>
                <a:ea typeface="メイリオ"/>
              </a:rPr>
              <a:t>　　　　　人中は好まんね。家で体操するのはどうかな（提案）。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>
                <a:latin typeface="メイリオ"/>
                <a:ea typeface="メイリオ"/>
              </a:rPr>
              <a:t>　</a:t>
            </a:r>
            <a:r>
              <a:rPr lang="ja-JP" altLang="en-US" sz="2400" u="sng">
                <a:latin typeface="メイリオ"/>
                <a:ea typeface="メイリオ"/>
              </a:rPr>
              <a:t>家なら出来るかもしれん。どんな体操したら良いだ。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ja-JP" altLang="en-US" sz="2400" u="none" dirty="0">
                <a:solidFill>
                  <a:schemeClr val="tx1"/>
                </a:solidFill>
                <a:latin typeface="メイリオ"/>
                <a:ea typeface="メイリオ"/>
              </a:rPr>
              <a:t>　</a:t>
            </a:r>
            <a:r>
              <a:rPr lang="ja-JP" altLang="en-US" sz="2400" u="sng" dirty="0">
                <a:solidFill>
                  <a:schemeClr val="tx1"/>
                </a:solidFill>
                <a:latin typeface="メイリオ"/>
                <a:ea typeface="メイリオ"/>
              </a:rPr>
              <a:t>（相手のどうしたいかがわかる）　</a:t>
            </a:r>
          </a:p>
          <a:p>
            <a:pPr marL="0" indent="0">
              <a:lnSpc>
                <a:spcPts val="2000"/>
              </a:lnSpc>
              <a:buNone/>
            </a:pPr>
            <a:r>
              <a:rPr lang="ja-JP" altLang="en-US" sz="2400">
                <a:latin typeface="メイリオ"/>
                <a:ea typeface="メイリオ"/>
              </a:rPr>
              <a:t>　　　　　　　この前、パンフレットもらったわ。今度、持ってこようか。</a:t>
            </a:r>
          </a:p>
        </p:txBody>
      </p:sp>
      <p:sp>
        <p:nvSpPr>
          <p:cNvPr id="1436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43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438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39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en-US" altLang="ja-JP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1．</a:t>
            </a: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ご近所サポーターの役割</a:t>
            </a:r>
          </a:p>
        </p:txBody>
      </p:sp>
      <p:pic>
        <p:nvPicPr>
          <p:cNvPr id="1139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140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41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142" name="コンテンツ プレースホルダー 2"/>
          <p:cNvSpPr txBox="1"/>
          <p:nvPr/>
        </p:nvSpPr>
        <p:spPr>
          <a:xfrm>
            <a:off x="367637" y="2075121"/>
            <a:ext cx="11318183" cy="36513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>
                <a:latin typeface="メイリオ"/>
                <a:ea typeface="メイリオ"/>
              </a:rPr>
              <a:t>（１）地域に出向き、フレイル（虚弱状態）の予防について</a:t>
            </a:r>
            <a:endParaRPr lang="ja-JP" altLang="en-US" sz="3200">
              <a:solidFill>
                <a:srgbClr val="1600FF"/>
              </a:solidFill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>
                <a:latin typeface="メイリオ"/>
                <a:ea typeface="メイリオ"/>
              </a:rPr>
              <a:t>　　   　本人の取り組みの</a:t>
            </a:r>
            <a:r>
              <a:rPr lang="ja-JP" altLang="en-US" sz="3200" b="1">
                <a:solidFill>
                  <a:srgbClr val="1600FF"/>
                </a:solidFill>
                <a:latin typeface="メイリオ"/>
                <a:ea typeface="メイリオ"/>
              </a:rPr>
              <a:t>手助けをする役割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（２）暮らしや体調などの困りごとを抱えていないか、</a:t>
            </a:r>
            <a:endParaRPr lang="ja-JP" altLang="en-US" sz="3200" dirty="0">
              <a:solidFill>
                <a:srgbClr val="1600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>
                <a:latin typeface="メイリオ"/>
                <a:ea typeface="メイリオ"/>
              </a:rPr>
              <a:t>　　   　相談できる</a:t>
            </a:r>
            <a:r>
              <a:rPr lang="ja-JP" altLang="en-US" sz="3200" b="1">
                <a:solidFill>
                  <a:srgbClr val="1600FF"/>
                </a:solidFill>
                <a:latin typeface="メイリオ"/>
                <a:ea typeface="メイリオ"/>
              </a:rPr>
              <a:t>相談窓口に繋ぐ役割</a:t>
            </a:r>
            <a:endParaRPr lang="ja-JP" altLang="en-US" sz="3200" b="1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D588E74-8878-4550-9EDF-6AE5B8FAE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57"/>
    </mc:Choice>
    <mc:Fallback xmlns="">
      <p:transition spd="slow" advTm="6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149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150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51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152" name="コンテンツ プレースホルダー 2"/>
          <p:cNvSpPr txBox="1"/>
          <p:nvPr/>
        </p:nvSpPr>
        <p:spPr>
          <a:xfrm>
            <a:off x="744529" y="2005847"/>
            <a:ext cx="10532684" cy="37323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訪問相手は、どんな人ですか</a:t>
            </a:r>
            <a:endParaRPr lang="ja-JP"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>
                <a:latin typeface="メイリオ"/>
                <a:ea typeface="メイリオ"/>
              </a:rPr>
              <a:t>　（１）仲良しの友人、ご近所等</a:t>
            </a:r>
            <a:r>
              <a:rPr lang="ja-JP" altLang="en-US" sz="3200" b="1" dirty="0">
                <a:solidFill>
                  <a:srgbClr val="1600FF"/>
                </a:solidFill>
                <a:latin typeface="メイリオ"/>
                <a:ea typeface="メイリオ"/>
              </a:rPr>
              <a:t>いつも訪問</a:t>
            </a:r>
            <a:r>
              <a:rPr lang="ja-JP" altLang="en-US" sz="3200" dirty="0">
                <a:latin typeface="メイリオ"/>
                <a:ea typeface="メイリオ"/>
              </a:rPr>
              <a:t>している人</a:t>
            </a:r>
            <a:endParaRPr lang="ja-JP" altLang="en-US" dirty="0">
              <a:latin typeface="メイリオ"/>
              <a:ea typeface="メイリオ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>
                <a:latin typeface="メイリオ"/>
                <a:ea typeface="メイリオ"/>
              </a:rPr>
              <a:t>　（２）民生委員等役目として</a:t>
            </a:r>
            <a:r>
              <a:rPr lang="ja-JP" altLang="en-US" sz="3200" b="1" dirty="0">
                <a:solidFill>
                  <a:srgbClr val="1600FF"/>
                </a:solidFill>
                <a:latin typeface="メイリオ"/>
                <a:ea typeface="メイリオ"/>
              </a:rPr>
              <a:t>よく訪問</a:t>
            </a:r>
            <a:r>
              <a:rPr lang="ja-JP" altLang="en-US" sz="3200" dirty="0">
                <a:latin typeface="メイリオ"/>
                <a:ea typeface="メイリオ"/>
              </a:rPr>
              <a:t>している人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>
                <a:latin typeface="メイリオ"/>
                <a:ea typeface="メイリオ"/>
              </a:rPr>
              <a:t>　（３）少し気になるので</a:t>
            </a:r>
            <a:r>
              <a:rPr lang="ja-JP" altLang="en-US" sz="3200" b="1">
                <a:solidFill>
                  <a:srgbClr val="FF0000"/>
                </a:solidFill>
                <a:latin typeface="メイリオ"/>
                <a:ea typeface="メイリオ"/>
              </a:rPr>
              <a:t>初めて訪問</a:t>
            </a:r>
            <a:r>
              <a:rPr lang="ja-JP" altLang="en-US" sz="3200">
                <a:latin typeface="メイリオ"/>
                <a:ea typeface="メイリオ"/>
              </a:rPr>
              <a:t>する人　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FFEB089-62EF-4F93-BB37-A12DB4A55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21"/>
    </mc:Choice>
    <mc:Fallback xmlns="">
      <p:transition spd="slow" advTm="50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159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160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61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162" name="コンテンツ プレースホルダー 2"/>
          <p:cNvSpPr txBox="1"/>
          <p:nvPr/>
        </p:nvSpPr>
        <p:spPr>
          <a:xfrm>
            <a:off x="918255" y="1583313"/>
            <a:ext cx="10660406" cy="45389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 sz="3200" b="1">
                <a:latin typeface="メイリオ"/>
                <a:ea typeface="メイリオ"/>
              </a:rPr>
              <a:t>A）第１ステップは</a:t>
            </a:r>
            <a:r>
              <a:rPr lang="ja-JP" altLang="en-US" sz="3200" b="1">
                <a:solidFill>
                  <a:srgbClr val="461DF3"/>
                </a:solidFill>
                <a:latin typeface="メイリオ"/>
                <a:ea typeface="メイリオ"/>
              </a:rPr>
              <a:t>対等な関係と共感</a:t>
            </a:r>
            <a:endParaRPr lang="en-US" altLang="ja-JP" sz="3200" b="1">
              <a:solidFill>
                <a:srgbClr val="461DF3"/>
              </a:solidFill>
              <a:latin typeface="メイリオ"/>
              <a:ea typeface="メイリオ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i="1" u="sng">
                <a:latin typeface="メイリオ"/>
                <a:ea typeface="メイリオ"/>
              </a:rPr>
              <a:t>（１）訪問することで</a:t>
            </a:r>
            <a:r>
              <a:rPr lang="ja-JP" altLang="en-US" b="1" i="1" u="sng">
                <a:solidFill>
                  <a:srgbClr val="1600FF"/>
                </a:solidFill>
                <a:latin typeface="メイリオ"/>
                <a:ea typeface="メイリオ"/>
              </a:rPr>
              <a:t>人との交流</a:t>
            </a:r>
            <a:r>
              <a:rPr lang="ja-JP" altLang="en-US" i="1" u="sng">
                <a:latin typeface="メイリオ"/>
                <a:ea typeface="メイリオ"/>
              </a:rPr>
              <a:t>となり、</a:t>
            </a:r>
            <a:r>
              <a:rPr lang="ja-JP" altLang="en-US" b="1" i="1" u="sng">
                <a:solidFill>
                  <a:srgbClr val="1600FF"/>
                </a:solidFill>
                <a:latin typeface="メイリオ"/>
                <a:ea typeface="メイリオ"/>
              </a:rPr>
              <a:t>フレイル予防</a:t>
            </a:r>
            <a:r>
              <a:rPr lang="ja-JP" altLang="en-US" i="1" u="sng">
                <a:latin typeface="メイリオ"/>
                <a:ea typeface="メイリオ"/>
              </a:rPr>
              <a:t>に</a:t>
            </a:r>
            <a:endParaRPr lang="en-US" altLang="ja-JP" i="1" u="sng">
              <a:latin typeface="メイリオ"/>
              <a:ea typeface="メイリオ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　</a:t>
            </a:r>
            <a:r>
              <a:rPr lang="ja-JP" altLang="en-US" sz="2800">
                <a:latin typeface="メイリオ"/>
                <a:ea typeface="メイリオ"/>
              </a:rPr>
              <a:t>まずは</a:t>
            </a:r>
            <a:r>
              <a:rPr lang="ja-JP" altLang="en-US" sz="2800" b="1">
                <a:solidFill>
                  <a:srgbClr val="FF0000"/>
                </a:solidFill>
                <a:latin typeface="メイリオ"/>
                <a:ea typeface="メイリオ"/>
              </a:rPr>
              <a:t>「顔を見に来ました」「元気にしていますか」</a:t>
            </a:r>
            <a:r>
              <a:rPr lang="ja-JP" altLang="en-US">
                <a:latin typeface="メイリオ"/>
                <a:ea typeface="メイリオ"/>
              </a:rPr>
              <a:t>と</a:t>
            </a:r>
            <a:endParaRPr lang="en-US"/>
          </a:p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　訪問しましょう。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 u="sng" dirty="0">
                <a:latin typeface="メイリオ"/>
                <a:ea typeface="メイリオ"/>
              </a:rPr>
              <a:t>（２）</a:t>
            </a:r>
            <a:r>
              <a:rPr lang="ja-JP" altLang="en-US" b="1" u="sng" dirty="0">
                <a:solidFill>
                  <a:srgbClr val="1600FF"/>
                </a:solidFill>
                <a:latin typeface="メイリオ"/>
                <a:ea typeface="メイリオ"/>
              </a:rPr>
              <a:t>相手と自分は対等な関係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　支援する側・される側ではなく、お互いにフレイル予防に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　取り組む仲間です。</a:t>
            </a:r>
          </a:p>
          <a:p>
            <a:pPr marL="0" indent="0">
              <a:lnSpc>
                <a:spcPts val="4000"/>
              </a:lnSpc>
              <a:buNone/>
            </a:pP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5556BBE3-F173-4622-B5E2-69CD2C4E6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04"/>
    </mc:Choice>
    <mc:Fallback xmlns="">
      <p:transition spd="slow" advTm="52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169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170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71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172" name="コンテンツ プレースホルダー 2"/>
          <p:cNvSpPr txBox="1"/>
          <p:nvPr/>
        </p:nvSpPr>
        <p:spPr>
          <a:xfrm>
            <a:off x="917301" y="1659567"/>
            <a:ext cx="11029954" cy="48958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ja-JP" sz="3200" b="1" dirty="0">
                <a:latin typeface="Meiryo"/>
                <a:ea typeface="Meiryo"/>
              </a:rPr>
              <a:t>A</a:t>
            </a:r>
            <a:r>
              <a:rPr lang="ja-JP" sz="3200" b="1">
                <a:latin typeface="Meiryo"/>
                <a:ea typeface="Meiryo"/>
              </a:rPr>
              <a:t>）第１ステップは</a:t>
            </a:r>
            <a:r>
              <a:rPr lang="ja-JP" sz="3200" b="1">
                <a:solidFill>
                  <a:srgbClr val="461DF3"/>
                </a:solidFill>
                <a:latin typeface="Meiryo"/>
                <a:ea typeface="Meiryo"/>
              </a:rPr>
              <a:t>対等な関係と共感</a:t>
            </a:r>
            <a:endParaRPr lang="ja-JP" sz="3200">
              <a:ea typeface="+mn-lt"/>
              <a:cs typeface="+mn-lt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u="sng">
                <a:latin typeface="メイリオ"/>
                <a:ea typeface="メイリオ"/>
              </a:rPr>
              <a:t>（３）「聴く」「話す」バランスは</a:t>
            </a:r>
            <a:r>
              <a:rPr lang="ja-JP" altLang="en-US" b="1" u="sng">
                <a:solidFill>
                  <a:srgbClr val="1600FF"/>
                </a:solidFill>
                <a:latin typeface="メイリオ"/>
                <a:ea typeface="メイリオ"/>
              </a:rPr>
              <a:t>相手に合わせる</a:t>
            </a:r>
            <a:endParaRPr b="1" u="sng">
              <a:solidFill>
                <a:srgbClr val="1600FF"/>
              </a:solidFill>
              <a:latin typeface="メイリオ"/>
              <a:ea typeface="メイリオ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①相手が</a:t>
            </a:r>
            <a:r>
              <a:rPr lang="ja-JP" altLang="en-US" b="1">
                <a:solidFill>
                  <a:srgbClr val="FF0000"/>
                </a:solidFill>
                <a:latin typeface="メイリオ"/>
                <a:ea typeface="メイリオ"/>
              </a:rPr>
              <a:t>話しやすい話題は何か</a:t>
            </a:r>
            <a:endParaRPr lang="ja-JP" altLang="en-US">
              <a:latin typeface="メイリオ"/>
              <a:ea typeface="メイリオ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　趣味、畑仕事や老人クラブ・ゲートボールなど活動の話、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　若い頃の共通話題、昔話、ご近所や町内の出来事など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②話が苦手な人は、体の痛いところはないか、夜は眠れるか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　など</a:t>
            </a:r>
            <a:r>
              <a:rPr lang="ja-JP" altLang="en-US" b="1">
                <a:solidFill>
                  <a:srgbClr val="FF0000"/>
                </a:solidFill>
                <a:latin typeface="メイリオ"/>
                <a:ea typeface="メイリオ"/>
              </a:rPr>
              <a:t>体調から入る</a:t>
            </a:r>
            <a:r>
              <a:rPr lang="ja-JP" altLang="en-US">
                <a:latin typeface="メイリオ"/>
                <a:ea typeface="メイリオ"/>
              </a:rPr>
              <a:t>と良いかも。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>
                <a:latin typeface="メイリオ"/>
                <a:ea typeface="メイリオ"/>
              </a:rPr>
              <a:t>　　③（意外に訪問者が苦手な）</a:t>
            </a:r>
            <a:r>
              <a:rPr lang="ja-JP" altLang="en-US" b="1">
                <a:solidFill>
                  <a:srgbClr val="FF0000"/>
                </a:solidFill>
                <a:latin typeface="メイリオ"/>
                <a:ea typeface="メイリオ"/>
              </a:rPr>
              <a:t>ゆっくりペース</a:t>
            </a:r>
            <a:r>
              <a:rPr lang="ja-JP" altLang="en-US">
                <a:latin typeface="メイリオ"/>
                <a:ea typeface="メイリオ"/>
              </a:rPr>
              <a:t>に慣れること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36945B17-8DC0-480E-A846-B6F82C325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77"/>
    </mc:Choice>
    <mc:Fallback xmlns="">
      <p:transition spd="slow" advTm="55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図形 232"/>
          <p:cNvSpPr/>
          <p:nvPr/>
        </p:nvSpPr>
        <p:spPr>
          <a:xfrm>
            <a:off x="5175677" y="5157000"/>
            <a:ext cx="992331" cy="784514"/>
          </a:xfrm>
          <a:prstGeom prst="hear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rgbClr val="FFA6A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anchor="ctr"/>
          <a:lstStyle/>
          <a:p>
            <a:pPr algn="ctr"/>
            <a:endParaRPr lang="ja-JP" altLang="en-US"/>
          </a:p>
        </p:txBody>
      </p:sp>
      <p:sp>
        <p:nvSpPr>
          <p:cNvPr id="1179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180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181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82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183" name="コンテンツ プレースホルダー 2"/>
          <p:cNvSpPr txBox="1"/>
          <p:nvPr/>
        </p:nvSpPr>
        <p:spPr>
          <a:xfrm>
            <a:off x="671335" y="1497875"/>
            <a:ext cx="11305385" cy="50528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 sz="3200" b="1">
                <a:latin typeface="メイリオ"/>
                <a:ea typeface="メイリオ"/>
              </a:rPr>
              <a:t>B）まずは</a:t>
            </a:r>
            <a:r>
              <a:rPr lang="ja-JP" altLang="en-US" sz="3200" b="1">
                <a:solidFill>
                  <a:srgbClr val="FF0000"/>
                </a:solidFill>
                <a:latin typeface="メイリオ"/>
                <a:ea typeface="メイリオ"/>
              </a:rPr>
              <a:t>"傾聴”</a:t>
            </a:r>
            <a:r>
              <a:rPr lang="ja-JP" altLang="en-US" sz="3200" b="1">
                <a:latin typeface="メイリオ"/>
                <a:ea typeface="メイリオ"/>
              </a:rPr>
              <a:t>を心がけましょう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2800" dirty="0">
                <a:latin typeface="メイリオ"/>
                <a:ea typeface="メイリオ"/>
              </a:rPr>
              <a:t>　傾聴とは、耳を傾けて、熱心にきくことを意味します</a:t>
            </a:r>
            <a:endParaRPr lang="ja-JP" altLang="en-US" sz="2400" dirty="0">
              <a:latin typeface="メイリオ"/>
              <a:ea typeface="メイリオ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2400" dirty="0">
                <a:latin typeface="メイリオ"/>
                <a:ea typeface="メイリオ"/>
              </a:rPr>
              <a:t>　　聴くという字は、耳と目と心できくという意味があるのでは…</a:t>
            </a: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〇相手の言葉のトーン：張りがある、弱弱しい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〇相手の表情・しぐさ：明るい、少し硬い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〇相手の思い（何を伝えたいか）：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ts val="3600"/>
              </a:lnSpc>
              <a:spcAft>
                <a:spcPts val="0"/>
              </a:spcAft>
              <a:buNone/>
            </a:pPr>
            <a:r>
              <a:rPr lang="ja-JP" altLang="en-US" sz="2800" dirty="0">
                <a:latin typeface="メイリオ"/>
                <a:ea typeface="メイリオ"/>
              </a:rPr>
              <a:t>　　　　　</a:t>
            </a:r>
            <a:r>
              <a:rPr lang="ja-JP" altLang="en-US" sz="2800" b="1" u="none" dirty="0">
                <a:solidFill>
                  <a:srgbClr val="1600FF"/>
                </a:solidFill>
                <a:effectLst/>
                <a:latin typeface="メイリオ"/>
                <a:ea typeface="メイリオ"/>
              </a:rPr>
              <a:t>言葉にならない　思い</a:t>
            </a:r>
            <a:r>
              <a:rPr lang="ja-JP" altLang="en-US" sz="2800" u="none" dirty="0">
                <a:solidFill>
                  <a:srgbClr val="1600FF"/>
                </a:solidFill>
                <a:effectLst/>
                <a:latin typeface="メイリオ"/>
                <a:ea typeface="メイリオ"/>
              </a:rPr>
              <a:t>　</a:t>
            </a:r>
            <a:r>
              <a:rPr lang="ja-JP" altLang="en-US" sz="2800" dirty="0">
                <a:latin typeface="メイリオ"/>
                <a:ea typeface="メイリオ"/>
              </a:rPr>
              <a:t>を感じましょう</a:t>
            </a:r>
            <a:endParaRPr lang="ja-JP" altLang="en-US" dirty="0">
              <a:latin typeface="メイリオ"/>
              <a:ea typeface="メイリオ"/>
            </a:endParaRPr>
          </a:p>
          <a:p>
            <a:pPr marL="0" indent="0">
              <a:lnSpc>
                <a:spcPts val="3600"/>
              </a:lnSpc>
              <a:spcAft>
                <a:spcPts val="0"/>
              </a:spcAft>
              <a:buNone/>
            </a:pPr>
            <a:r>
              <a:rPr lang="ja-JP" altLang="en-US" sz="2800">
                <a:latin typeface="メイリオ"/>
                <a:ea typeface="メイリオ"/>
              </a:rPr>
              <a:t>　　　　　</a:t>
            </a:r>
            <a:r>
              <a:rPr lang="ja-JP" altLang="en-US" sz="3600" b="1">
                <a:latin typeface="メイリオ"/>
                <a:ea typeface="メイリオ"/>
              </a:rPr>
              <a:t>傾聴は</a:t>
            </a:r>
            <a:r>
              <a:rPr lang="ja-JP" altLang="en-US" sz="3600" b="1">
                <a:solidFill>
                  <a:srgbClr val="FF0000"/>
                </a:solidFill>
                <a:latin typeface="メイリオ"/>
                <a:ea typeface="メイリオ"/>
              </a:rPr>
              <a:t>共感の第一歩</a:t>
            </a:r>
            <a:r>
              <a:rPr lang="ja-JP" altLang="en-US" sz="3600" b="1">
                <a:latin typeface="メイリオ"/>
                <a:ea typeface="メイリオ"/>
              </a:rPr>
              <a:t>です</a:t>
            </a:r>
            <a:endParaRPr lang="ja-JP" b="1">
              <a:latin typeface="メイリオ"/>
              <a:ea typeface="メイリオ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045B6B7F-3772-4B40-815F-31DEF5F23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67"/>
    </mc:Choice>
    <mc:Fallback xmlns="">
      <p:transition spd="slow" advTm="29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190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191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92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193" name="コンテンツ プレースホルダー 2"/>
          <p:cNvSpPr txBox="1"/>
          <p:nvPr/>
        </p:nvSpPr>
        <p:spPr>
          <a:xfrm>
            <a:off x="301925" y="1720477"/>
            <a:ext cx="11592741" cy="5529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 sz="3600" dirty="0">
                <a:latin typeface="メイリオ"/>
                <a:ea typeface="メイリオ"/>
              </a:rPr>
              <a:t>　</a:t>
            </a:r>
            <a:r>
              <a:rPr lang="ja-JP" altLang="en-US" sz="3600" b="1">
                <a:solidFill>
                  <a:srgbClr val="FF0000"/>
                </a:solidFill>
                <a:latin typeface="メイリオ"/>
                <a:ea typeface="メイリオ"/>
              </a:rPr>
              <a:t>例①（あと一歩編）</a:t>
            </a:r>
            <a:endParaRPr sz="3600">
              <a:latin typeface="メイリオ"/>
              <a:ea typeface="メイリオ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94" name="図形 282"/>
          <p:cNvSpPr/>
          <p:nvPr/>
        </p:nvSpPr>
        <p:spPr>
          <a:xfrm>
            <a:off x="1295342" y="3572547"/>
            <a:ext cx="3288658" cy="1656453"/>
          </a:xfrm>
          <a:prstGeom prst="wedgeEllipseCallout">
            <a:avLst>
              <a:gd name="adj1" fmla="val -27910"/>
              <a:gd name="adj2" fmla="val 71186"/>
            </a:avLst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夜、眠れん時がある</a:t>
            </a:r>
            <a:r>
              <a:rPr lang="ja-JP" altLang="en-US" sz="2800" dirty="0" err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だよ</a:t>
            </a:r>
            <a:endParaRPr lang="ja-JP" altLang="en-US" sz="2800"/>
          </a:p>
        </p:txBody>
      </p:sp>
      <p:sp>
        <p:nvSpPr>
          <p:cNvPr id="1195" name="図形 283"/>
          <p:cNvSpPr/>
          <p:nvPr/>
        </p:nvSpPr>
        <p:spPr>
          <a:xfrm>
            <a:off x="4584000" y="3586924"/>
            <a:ext cx="6105283" cy="2650076"/>
          </a:xfrm>
          <a:prstGeom prst="wedgeEllipseCallout">
            <a:avLst>
              <a:gd name="adj1" fmla="val 43871"/>
              <a:gd name="adj2" fmla="val 41339"/>
            </a:avLst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anchor="ctr"/>
          <a:lstStyle/>
          <a:p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私も寝れん時があるわ。</a:t>
            </a:r>
            <a:endParaRPr lang="en-US" altLang="ja-JP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寝れんとトイレに何回も行くようになるし困るが。</a:t>
            </a:r>
          </a:p>
          <a:p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羊を数えても寝れんし～</a:t>
            </a:r>
          </a:p>
          <a:p>
            <a:pPr algn="ctr"/>
            <a:endParaRPr lang="ja-JP" altLang="en-US" sz="2800"/>
          </a:p>
        </p:txBody>
      </p:sp>
      <p:sp>
        <p:nvSpPr>
          <p:cNvPr id="1196" name="テキスト 307"/>
          <p:cNvSpPr txBox="1"/>
          <p:nvPr/>
        </p:nvSpPr>
        <p:spPr>
          <a:xfrm>
            <a:off x="1375796" y="2454527"/>
            <a:ext cx="10347489" cy="11285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ja-JP" altLang="en-US" sz="36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「共感のつもりで自分も～、相手の話を取って</a:t>
            </a:r>
            <a:endParaRPr sz="3600"/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600" b="1">
                <a:latin typeface="メイリオ"/>
                <a:ea typeface="メイリオ"/>
              </a:rPr>
              <a:t>　　いませんか？」</a:t>
            </a:r>
            <a:endParaRPr sz="3600">
              <a:latin typeface="メイリオ"/>
              <a:ea typeface="メイリオ"/>
            </a:endParaRPr>
          </a:p>
        </p:txBody>
      </p:sp>
      <p:pic>
        <p:nvPicPr>
          <p:cNvPr id="1197" name="図 314"/>
          <p:cNvPicPr>
            <a:picLocks noChangeAspect="1"/>
          </p:cNvPicPr>
          <p:nvPr/>
        </p:nvPicPr>
        <p:blipFill>
          <a:blip r:embed="rId8"/>
          <a:srcRect l="34599" r="11676" b="57178"/>
          <a:stretch>
            <a:fillRect/>
          </a:stretch>
        </p:blipFill>
        <p:spPr>
          <a:xfrm>
            <a:off x="10167819" y="4654443"/>
            <a:ext cx="1849146" cy="1800225"/>
          </a:xfrm>
          <a:prstGeom prst="rect">
            <a:avLst/>
          </a:prstGeom>
        </p:spPr>
      </p:pic>
      <p:pic>
        <p:nvPicPr>
          <p:cNvPr id="1198" name="図 315"/>
          <p:cNvPicPr>
            <a:picLocks noChangeAspect="1"/>
          </p:cNvPicPr>
          <p:nvPr/>
        </p:nvPicPr>
        <p:blipFill>
          <a:blip r:embed="rId9"/>
          <a:srcRect b="22943"/>
          <a:stretch>
            <a:fillRect/>
          </a:stretch>
        </p:blipFill>
        <p:spPr>
          <a:xfrm>
            <a:off x="175465" y="4725000"/>
            <a:ext cx="2032535" cy="1800225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21D2047-473E-49B3-8B62-D5FD4BB18F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52"/>
    </mc:Choice>
    <mc:Fallback xmlns="">
      <p:transition spd="slow" advTm="39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96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タイトル 1"/>
          <p:cNvSpPr>
            <a:spLocks noGrp="1"/>
          </p:cNvSpPr>
          <p:nvPr>
            <p:ph type="title"/>
          </p:nvPr>
        </p:nvSpPr>
        <p:spPr>
          <a:xfrm>
            <a:off x="0" y="569282"/>
            <a:ext cx="12192000" cy="9285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63305" tIns="36000" rIns="63305" bIns="3600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２．相手との信頼関係つくり</a:t>
            </a:r>
          </a:p>
        </p:txBody>
      </p:sp>
      <p:pic>
        <p:nvPicPr>
          <p:cNvPr id="1205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8" y="98374"/>
            <a:ext cx="1248014" cy="882354"/>
          </a:xfrm>
          <a:prstGeom prst="rect">
            <a:avLst/>
          </a:prstGeom>
        </p:spPr>
      </p:pic>
      <p:sp>
        <p:nvSpPr>
          <p:cNvPr id="1206" name="タイトル 1"/>
          <p:cNvSpPr txBox="1"/>
          <p:nvPr/>
        </p:nvSpPr>
        <p:spPr>
          <a:xfrm>
            <a:off x="5303912" y="34366"/>
            <a:ext cx="1728192" cy="504056"/>
          </a:xfrm>
          <a:prstGeom prst="rect">
            <a:avLst/>
          </a:prstGeom>
          <a:noFill/>
        </p:spPr>
        <p:txBody>
          <a:bodyPr vert="horz" lIns="91440" tIns="14400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ja-JP" altLang="en-US" sz="2000" b="1" dirty="0">
                <a:solidFill>
                  <a:srgbClr val="7030A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訪問の工夫</a:t>
            </a:r>
            <a:endParaRPr lang="ja-JP" altLang="en-US" sz="2000" dirty="0">
              <a:solidFill>
                <a:srgbClr val="9A3FB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07" name="Picture 4" descr="公益社団法人　全国国民健康保険診療施設協議会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9260" y="6513914"/>
            <a:ext cx="2360494" cy="309748"/>
          </a:xfrm>
          <a:prstGeom prst="rect">
            <a:avLst/>
          </a:prstGeom>
          <a:noFill/>
        </p:spPr>
      </p:pic>
      <p:sp>
        <p:nvSpPr>
          <p:cNvPr id="1208" name="図形 284"/>
          <p:cNvSpPr/>
          <p:nvPr/>
        </p:nvSpPr>
        <p:spPr>
          <a:xfrm>
            <a:off x="1056113" y="3098050"/>
            <a:ext cx="3360544" cy="1555812"/>
          </a:xfrm>
          <a:prstGeom prst="wedgeEllipseCallout">
            <a:avLst>
              <a:gd name="adj1" fmla="val -18658"/>
              <a:gd name="adj2" fmla="val 86707"/>
            </a:avLst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最近、食欲がなくて困るわ</a:t>
            </a:r>
            <a:endParaRPr lang="ja-JP" altLang="en-US" sz="2800"/>
          </a:p>
        </p:txBody>
      </p:sp>
      <p:sp>
        <p:nvSpPr>
          <p:cNvPr id="1209" name="図形 285"/>
          <p:cNvSpPr/>
          <p:nvPr/>
        </p:nvSpPr>
        <p:spPr>
          <a:xfrm>
            <a:off x="4425736" y="3162734"/>
            <a:ext cx="5966807" cy="2685624"/>
          </a:xfrm>
          <a:prstGeom prst="wedgeEllipseCallout">
            <a:avLst>
              <a:gd name="adj1" fmla="val 43626"/>
              <a:gd name="adj2" fmla="val 47009"/>
            </a:avLst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anchor="ctr"/>
          <a:lstStyle/>
          <a:p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食欲がないと体力がなくなるで。自分も体力が落ちると困るから肉を食べるようにしとるわ</a:t>
            </a:r>
          </a:p>
          <a:p>
            <a:endParaRPr lang="ja-JP" altLang="en-US" sz="28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ja-JP" altLang="en-US" sz="2800"/>
          </a:p>
        </p:txBody>
      </p:sp>
      <p:sp>
        <p:nvSpPr>
          <p:cNvPr id="1210" name="テキスト 308"/>
          <p:cNvSpPr txBox="1"/>
          <p:nvPr/>
        </p:nvSpPr>
        <p:spPr>
          <a:xfrm>
            <a:off x="1721154" y="2458174"/>
            <a:ext cx="8512462" cy="645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ja-JP" altLang="en-US"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「すぐに答えを出さなくてよい」</a:t>
            </a:r>
            <a:endParaRPr lang="ja-JP" altLang="en-US" sz="3600"/>
          </a:p>
        </p:txBody>
      </p:sp>
      <p:pic>
        <p:nvPicPr>
          <p:cNvPr id="1211" name="図 324"/>
          <p:cNvPicPr>
            <a:picLocks noChangeAspect="1"/>
          </p:cNvPicPr>
          <p:nvPr/>
        </p:nvPicPr>
        <p:blipFill>
          <a:blip r:embed="rId8"/>
          <a:srcRect l="2567" r="3592" b="20346"/>
          <a:stretch>
            <a:fillRect/>
          </a:stretch>
        </p:blipFill>
        <p:spPr>
          <a:xfrm>
            <a:off x="305377" y="4323469"/>
            <a:ext cx="1979930" cy="1992818"/>
          </a:xfrm>
          <a:prstGeom prst="rect">
            <a:avLst/>
          </a:prstGeom>
        </p:spPr>
      </p:pic>
      <p:pic>
        <p:nvPicPr>
          <p:cNvPr id="1212" name="図 327"/>
          <p:cNvPicPr>
            <a:picLocks noChangeAspect="1"/>
          </p:cNvPicPr>
          <p:nvPr/>
        </p:nvPicPr>
        <p:blipFill>
          <a:blip r:embed="rId9"/>
          <a:srcRect l="4329" t="8081" r="22263" b="52524"/>
          <a:stretch>
            <a:fillRect/>
          </a:stretch>
        </p:blipFill>
        <p:spPr>
          <a:xfrm>
            <a:off x="9840000" y="4509000"/>
            <a:ext cx="1596394" cy="1835785"/>
          </a:xfrm>
          <a:prstGeom prst="rect">
            <a:avLst/>
          </a:prstGeom>
        </p:spPr>
      </p:pic>
      <p:sp>
        <p:nvSpPr>
          <p:cNvPr id="1213" name="コンテンツ プレースホルダー 2"/>
          <p:cNvSpPr txBox="1"/>
          <p:nvPr/>
        </p:nvSpPr>
        <p:spPr>
          <a:xfrm>
            <a:off x="301925" y="1720477"/>
            <a:ext cx="11592741" cy="5529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ja-JP" altLang="en-US" sz="3600">
                <a:latin typeface="メイリオ"/>
                <a:ea typeface="メイリオ"/>
              </a:rPr>
              <a:t>　</a:t>
            </a:r>
            <a:r>
              <a:rPr lang="ja-JP" altLang="en-US" sz="3600" b="1">
                <a:solidFill>
                  <a:srgbClr val="FF0000"/>
                </a:solidFill>
                <a:latin typeface="メイリオ"/>
                <a:ea typeface="メイリオ"/>
              </a:rPr>
              <a:t>例②（あと一歩編）</a:t>
            </a:r>
            <a:endParaRPr sz="3600">
              <a:latin typeface="メイリオ"/>
              <a:ea typeface="メイリオ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2C93D790-67D3-4475-9D1D-3A35EC1CA5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5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9"/>
    </mc:Choice>
    <mc:Fallback xmlns="">
      <p:transition spd="slow" advTm="19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10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3|2.8|4.4|7.1|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4|5.1|6|5.9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5|3.7|5.4|14.8|6.8|5.3|5.3"/>
</p:tagLst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sp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 anchor="ctr"/>
      <a:lstStyle>
        <a:defPPr algn="ctr">
          <a:defRPr lang="ja-JP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標準">
  <a:themeElements>
    <a:clrScheme name="標準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標準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標準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73635</TotalTime>
  <Words>2642</Words>
  <Application>Microsoft Office PowerPoint</Application>
  <PresentationFormat>ワイド画面</PresentationFormat>
  <Paragraphs>289</Paragraphs>
  <Slides>28</Slides>
  <Notes>28</Notes>
  <HiddenSlides>0</HiddenSlides>
  <MMClips>25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40" baseType="lpstr">
      <vt:lpstr>HGS創英角ｺﾞｼｯｸUB</vt:lpstr>
      <vt:lpstr>ＭＳ Ｐゴシック</vt:lpstr>
      <vt:lpstr>UD デジタル 教科書体 N-R</vt:lpstr>
      <vt:lpstr>メイリオ</vt:lpstr>
      <vt:lpstr>メイリオ</vt:lpstr>
      <vt:lpstr>游ゴシック</vt:lpstr>
      <vt:lpstr>游ゴシック Light</vt:lpstr>
      <vt:lpstr>Arial</vt:lpstr>
      <vt:lpstr>Calibri</vt:lpstr>
      <vt:lpstr>Calibri Light</vt:lpstr>
      <vt:lpstr>Times New Roman</vt:lpstr>
      <vt:lpstr>Office Theme</vt:lpstr>
      <vt:lpstr>訪問の工夫</vt:lpstr>
      <vt:lpstr>目 次</vt:lpstr>
      <vt:lpstr>1． ご近所サポーターの役割</vt:lpstr>
      <vt:lpstr>２．相手との信頼関係つくり</vt:lpstr>
      <vt:lpstr>２．相手との信頼関係つくり</vt:lpstr>
      <vt:lpstr>２．相手との信頼関係つくり</vt:lpstr>
      <vt:lpstr>２．相手との信頼関係つくり</vt:lpstr>
      <vt:lpstr>２．相手との信頼関係つくり</vt:lpstr>
      <vt:lpstr>２．相手との信頼関係つくり</vt:lpstr>
      <vt:lpstr>２．相手との信頼関係つくり</vt:lpstr>
      <vt:lpstr>２．相手との信頼関係つくり</vt:lpstr>
      <vt:lpstr>２．相手との信頼関係つくり</vt:lpstr>
      <vt:lpstr>２．相手との信頼関係つくり</vt:lpstr>
      <vt:lpstr>２．相手との信頼関係づくり</vt:lpstr>
      <vt:lpstr>２．相手との信頼関係つくり</vt:lpstr>
      <vt:lpstr>PowerPoint プレゼンテーション</vt:lpstr>
      <vt:lpstr>２．相手との信頼関係つくり</vt:lpstr>
      <vt:lpstr>２．相手との信頼関係つくり</vt:lpstr>
      <vt:lpstr>PowerPoint プレゼンテーション</vt:lpstr>
      <vt:lpstr>２．相手との信頼関係つくり</vt:lpstr>
      <vt:lpstr>２．相手との信頼関係つくり</vt:lpstr>
      <vt:lpstr>３． ご近所サポーターの心構え</vt:lpstr>
      <vt:lpstr>３． ご近所サポーターの心構え</vt:lpstr>
      <vt:lpstr>３． ご近所サポーターの心構え</vt:lpstr>
      <vt:lpstr>お　わ　り　に</vt:lpstr>
      <vt:lpstr>２．相手との信頼関係つくり</vt:lpstr>
      <vt:lpstr>２．相手との信頼関係つくり</vt:lpstr>
      <vt:lpstr>２．相手との信頼関係つくり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内田</dc:creator>
  <cp:lastModifiedBy>a-takeuchi</cp:lastModifiedBy>
  <cp:revision>1451</cp:revision>
  <cp:lastPrinted>2014-09-17T10:29:42Z</cp:lastPrinted>
  <dcterms:created xsi:type="dcterms:W3CDTF">2014-01-21T09:44:01Z</dcterms:created>
  <dcterms:modified xsi:type="dcterms:W3CDTF">2021-10-12T07:52:17Z</dcterms:modified>
</cp:coreProperties>
</file>